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71" r:id="rId4"/>
    <p:sldId id="269" r:id="rId5"/>
    <p:sldId id="270" r:id="rId6"/>
    <p:sldId id="272" r:id="rId7"/>
    <p:sldId id="273" r:id="rId8"/>
    <p:sldId id="285" r:id="rId9"/>
    <p:sldId id="268" r:id="rId10"/>
    <p:sldId id="277" r:id="rId11"/>
    <p:sldId id="276" r:id="rId12"/>
    <p:sldId id="274" r:id="rId13"/>
    <p:sldId id="284" r:id="rId14"/>
    <p:sldId id="278" r:id="rId15"/>
    <p:sldId id="279" r:id="rId16"/>
    <p:sldId id="280" r:id="rId17"/>
    <p:sldId id="281" r:id="rId18"/>
    <p:sldId id="286" r:id="rId19"/>
    <p:sldId id="258" r:id="rId20"/>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2DAD6E-0E79-41B8-9179-9D851DC34A3C}" name="Haegerstam Mattias" initials="MH" userId="S::Mattias.Haegerstam@regionostergotland.se::a053ca96-26df-4acf-a943-c4e93a0d76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lmgren Aksel" initials="HA" lastIdx="4" clrIdx="0">
    <p:extLst>
      <p:ext uri="{19B8F6BF-5375-455C-9EA6-DF929625EA0E}">
        <p15:presenceInfo xmlns:p15="http://schemas.microsoft.com/office/powerpoint/2012/main" userId="S-1-5-21-3333221951-3734500458-1540040394-862504" providerId="AD"/>
      </p:ext>
    </p:extLst>
  </p:cmAuthor>
  <p:cmAuthor id="2" name="Haegerstam Mattias" initials="MH" lastIdx="3" clrIdx="1">
    <p:extLst>
      <p:ext uri="{19B8F6BF-5375-455C-9EA6-DF929625EA0E}">
        <p15:presenceInfo xmlns:p15="http://schemas.microsoft.com/office/powerpoint/2012/main" userId="S::Mattias.Haegerstam@regionostergotland.se::a053ca96-26df-4acf-a943-c4e93a0d76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47942" autoAdjust="0"/>
  </p:normalViewPr>
  <p:slideViewPr>
    <p:cSldViewPr snapToGrid="0">
      <p:cViewPr varScale="1">
        <p:scale>
          <a:sx n="61" d="100"/>
          <a:sy n="61" d="100"/>
        </p:scale>
        <p:origin x="2340" y="60"/>
      </p:cViewPr>
      <p:guideLst/>
    </p:cSldViewPr>
  </p:slideViewPr>
  <p:notesTextViewPr>
    <p:cViewPr>
      <p:scale>
        <a:sx n="125" d="100"/>
        <a:sy n="125" d="100"/>
      </p:scale>
      <p:origin x="0" y="0"/>
    </p:cViewPr>
  </p:notesTextViewPr>
  <p:notesViewPr>
    <p:cSldViewPr snapToGrid="0">
      <p:cViewPr varScale="1">
        <p:scale>
          <a:sx n="78" d="100"/>
          <a:sy n="78"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8427" cy="513508"/>
          </a:xfrm>
          <a:prstGeom prst="rect">
            <a:avLst/>
          </a:prstGeom>
        </p:spPr>
        <p:txBody>
          <a:bodyPr vert="horz" lIns="94787" tIns="47393" rIns="94787" bIns="47393" rtlCol="0"/>
          <a:lstStyle>
            <a:lvl1pPr algn="l">
              <a:defRPr sz="1200"/>
            </a:lvl1pPr>
          </a:lstStyle>
          <a:p>
            <a:endParaRPr lang="sv-SE"/>
          </a:p>
        </p:txBody>
      </p:sp>
      <p:sp>
        <p:nvSpPr>
          <p:cNvPr id="3" name="Platshållare för datum 2"/>
          <p:cNvSpPr>
            <a:spLocks noGrp="1"/>
          </p:cNvSpPr>
          <p:nvPr>
            <p:ph type="dt" idx="1"/>
          </p:nvPr>
        </p:nvSpPr>
        <p:spPr>
          <a:xfrm>
            <a:off x="4023993" y="0"/>
            <a:ext cx="3078427" cy="513508"/>
          </a:xfrm>
          <a:prstGeom prst="rect">
            <a:avLst/>
          </a:prstGeom>
        </p:spPr>
        <p:txBody>
          <a:bodyPr vert="horz" lIns="94787" tIns="47393" rIns="94787" bIns="47393" rtlCol="0"/>
          <a:lstStyle>
            <a:lvl1pPr algn="r">
              <a:defRPr sz="1200"/>
            </a:lvl1pPr>
          </a:lstStyle>
          <a:p>
            <a:fld id="{90014F6A-1777-443F-954D-A9208C862F5A}" type="datetimeFigureOut">
              <a:rPr lang="sv-SE" smtClean="0"/>
              <a:t>2025-12-01</a:t>
            </a:fld>
            <a:endParaRPr lang="sv-SE"/>
          </a:p>
        </p:txBody>
      </p:sp>
      <p:sp>
        <p:nvSpPr>
          <p:cNvPr id="4" name="Platshållare för bildobjekt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4787" tIns="47393" rIns="94787" bIns="47393" rtlCol="0" anchor="ctr"/>
          <a:lstStyle/>
          <a:p>
            <a:endParaRPr lang="sv-SE"/>
          </a:p>
        </p:txBody>
      </p:sp>
      <p:sp>
        <p:nvSpPr>
          <p:cNvPr id="5" name="Platshållare för anteckningar 4"/>
          <p:cNvSpPr>
            <a:spLocks noGrp="1"/>
          </p:cNvSpPr>
          <p:nvPr>
            <p:ph type="body" sz="quarter" idx="3"/>
          </p:nvPr>
        </p:nvSpPr>
        <p:spPr>
          <a:xfrm>
            <a:off x="710407" y="4925408"/>
            <a:ext cx="5683250" cy="4029879"/>
          </a:xfrm>
          <a:prstGeom prst="rect">
            <a:avLst/>
          </a:prstGeom>
        </p:spPr>
        <p:txBody>
          <a:bodyPr vert="horz" lIns="94787" tIns="47393" rIns="94787" bIns="4739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6"/>
            <a:ext cx="3078427" cy="513507"/>
          </a:xfrm>
          <a:prstGeom prst="rect">
            <a:avLst/>
          </a:prstGeom>
        </p:spPr>
        <p:txBody>
          <a:bodyPr vert="horz" lIns="94787" tIns="47393" rIns="94787" bIns="47393" rtlCol="0" anchor="b"/>
          <a:lstStyle>
            <a:lvl1pPr algn="l">
              <a:defRPr sz="1200"/>
            </a:lvl1pPr>
          </a:lstStyle>
          <a:p>
            <a:endParaRPr lang="sv-SE"/>
          </a:p>
        </p:txBody>
      </p:sp>
      <p:sp>
        <p:nvSpPr>
          <p:cNvPr id="7" name="Platshållare för bildnummer 6"/>
          <p:cNvSpPr>
            <a:spLocks noGrp="1"/>
          </p:cNvSpPr>
          <p:nvPr>
            <p:ph type="sldNum" sz="quarter" idx="5"/>
          </p:nvPr>
        </p:nvSpPr>
        <p:spPr>
          <a:xfrm>
            <a:off x="4023993" y="9721106"/>
            <a:ext cx="3078427" cy="513507"/>
          </a:xfrm>
          <a:prstGeom prst="rect">
            <a:avLst/>
          </a:prstGeom>
        </p:spPr>
        <p:txBody>
          <a:bodyPr vert="horz" lIns="94787" tIns="47393" rIns="94787" bIns="47393" rtlCol="0" anchor="b"/>
          <a:lstStyle>
            <a:lvl1pPr algn="r">
              <a:defRPr sz="1200"/>
            </a:lvl1pPr>
          </a:lstStyle>
          <a:p>
            <a:fld id="{3BEAFA33-589A-4016-A92F-A9170BB2113C}" type="slidenum">
              <a:rPr lang="sv-SE" smtClean="0"/>
              <a:t>‹#›</a:t>
            </a:fld>
            <a:endParaRPr lang="sv-SE"/>
          </a:p>
        </p:txBody>
      </p:sp>
    </p:spTree>
    <p:extLst>
      <p:ext uri="{BB962C8B-B14F-4D97-AF65-F5344CB8AC3E}">
        <p14:creationId xmlns:p14="http://schemas.microsoft.com/office/powerpoint/2010/main" val="223541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 tidsåtgång</a:t>
            </a:r>
            <a:r>
              <a:rPr lang="sv-SE" baseline="0" dirty="0"/>
              <a:t> cirka 45-60 min.</a:t>
            </a:r>
          </a:p>
          <a:p>
            <a:endParaRPr lang="sv-SE" baseline="0" dirty="0"/>
          </a:p>
          <a:p>
            <a:r>
              <a:rPr lang="sv-SE" baseline="0" dirty="0"/>
              <a:t>Hälsa alla välkomna,</a:t>
            </a:r>
          </a:p>
          <a:p>
            <a:endParaRPr lang="sv-SE" baseline="0" dirty="0"/>
          </a:p>
          <a:p>
            <a:r>
              <a:rPr lang="sv-SE" baseline="0" dirty="0"/>
              <a:t>Presentera dig själv som instruktör</a:t>
            </a:r>
          </a:p>
        </p:txBody>
      </p:sp>
      <p:sp>
        <p:nvSpPr>
          <p:cNvPr id="4" name="Platshållare för bildnummer 3"/>
          <p:cNvSpPr>
            <a:spLocks noGrp="1"/>
          </p:cNvSpPr>
          <p:nvPr>
            <p:ph type="sldNum" sz="quarter" idx="5"/>
          </p:nvPr>
        </p:nvSpPr>
        <p:spPr/>
        <p:txBody>
          <a:bodyPr/>
          <a:lstStyle/>
          <a:p>
            <a:fld id="{3BEAFA33-589A-4016-A92F-A9170BB2113C}" type="slidenum">
              <a:rPr lang="sv-SE" smtClean="0"/>
              <a:t>1</a:t>
            </a:fld>
            <a:endParaRPr lang="sv-SE"/>
          </a:p>
        </p:txBody>
      </p:sp>
    </p:spTree>
    <p:extLst>
      <p:ext uri="{BB962C8B-B14F-4D97-AF65-F5344CB8AC3E}">
        <p14:creationId xmlns:p14="http://schemas.microsoft.com/office/powerpoint/2010/main" val="102496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Tid 2 minut</a:t>
            </a:r>
          </a:p>
          <a:p>
            <a:pPr>
              <a:spcBef>
                <a:spcPts val="1244"/>
              </a:spcBef>
            </a:pPr>
            <a:endParaRPr lang="sv-SE" b="1"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Syftet med sållningen är att snabbt identifiera och gruppera de drabbade i tre kategorier baserat på deras reaktioner och vilken grupp som ska undersökas först:</a:t>
            </a:r>
          </a:p>
          <a:p>
            <a:pPr marL="355450" indent="-355450">
              <a:lnSpc>
                <a:spcPct val="107000"/>
              </a:lnSpc>
              <a:spcBef>
                <a:spcPts val="1244"/>
              </a:spcBef>
              <a:spcAft>
                <a:spcPts val="829"/>
              </a:spcAft>
              <a:buFont typeface="+mj-lt"/>
              <a:buAutoNum type="arabicPeriod"/>
            </a:pPr>
            <a:r>
              <a:rPr lang="sv-SE" dirty="0">
                <a:ea typeface="Aptos" panose="020B0004020202020204" pitchFamily="34" charset="0"/>
                <a:cs typeface="Times New Roman" panose="02020603050405020304" pitchFamily="18" charset="0"/>
              </a:rPr>
              <a:t>De som ligger stilla och inte reagerar</a:t>
            </a:r>
          </a:p>
          <a:p>
            <a:pPr marL="355450" indent="-355450">
              <a:lnSpc>
                <a:spcPct val="107000"/>
              </a:lnSpc>
              <a:spcAft>
                <a:spcPts val="829"/>
              </a:spcAft>
              <a:buFont typeface="+mj-lt"/>
              <a:buAutoNum type="arabicPeriod"/>
            </a:pPr>
            <a:r>
              <a:rPr lang="sv-SE" dirty="0">
                <a:ea typeface="Aptos" panose="020B0004020202020204" pitchFamily="34" charset="0"/>
                <a:cs typeface="Times New Roman" panose="02020603050405020304" pitchFamily="18" charset="0"/>
              </a:rPr>
              <a:t>De som rör sig eller vinkar</a:t>
            </a:r>
          </a:p>
          <a:p>
            <a:pPr marL="355450" indent="-355450">
              <a:lnSpc>
                <a:spcPct val="107000"/>
              </a:lnSpc>
              <a:spcAft>
                <a:spcPts val="829"/>
              </a:spcAft>
              <a:buFont typeface="+mj-lt"/>
              <a:buAutoNum type="arabicPeriod"/>
            </a:pPr>
            <a:r>
              <a:rPr lang="sv-SE" dirty="0">
                <a:ea typeface="Aptos" panose="020B0004020202020204" pitchFamily="34" charset="0"/>
                <a:cs typeface="Times New Roman" panose="02020603050405020304" pitchFamily="18" charset="0"/>
              </a:rPr>
              <a:t>De som kan gå</a:t>
            </a:r>
          </a:p>
          <a:p>
            <a:pPr>
              <a:spcBef>
                <a:spcPts val="1244"/>
              </a:spcBef>
            </a:pPr>
            <a:endParaRPr lang="sv-SE" b="1"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Överblick</a:t>
            </a:r>
          </a:p>
          <a:p>
            <a:pPr>
              <a:spcBef>
                <a:spcPts val="1244"/>
              </a:spcBef>
            </a:pPr>
            <a:r>
              <a:rPr lang="sv-SE" dirty="0">
                <a:ea typeface="Aptos" panose="020B0004020202020204" pitchFamily="34" charset="0"/>
                <a:cs typeface="Times New Roman" panose="02020603050405020304" pitchFamily="18" charset="0"/>
              </a:rPr>
              <a:t>Börja med att skaffa en överblick över olycksplatsen och skapa en uppfattning om händelsens typ. Uppskatta antalet drabbade och notera hur många som ligger, sitter eller står. </a:t>
            </a:r>
          </a:p>
          <a:p>
            <a:pPr>
              <a:spcBef>
                <a:spcPts val="1244"/>
              </a:spcBef>
            </a:pPr>
            <a:r>
              <a:rPr lang="sv-SE" b="1" dirty="0">
                <a:ea typeface="Aptos" panose="020B0004020202020204" pitchFamily="34" charset="0"/>
                <a:cs typeface="Times New Roman" panose="02020603050405020304" pitchFamily="18" charset="0"/>
              </a:rPr>
              <a:t>Strukturerat arbetssätt</a:t>
            </a:r>
          </a:p>
          <a:p>
            <a:pPr>
              <a:spcBef>
                <a:spcPts val="1244"/>
              </a:spcBef>
            </a:pPr>
            <a:r>
              <a:rPr lang="sv-SE" dirty="0">
                <a:ea typeface="Aptos" panose="020B0004020202020204" pitchFamily="34" charset="0"/>
                <a:cs typeface="Times New Roman" panose="02020603050405020304" pitchFamily="18" charset="0"/>
              </a:rPr>
              <a:t>Triagerande personal bör inte röra sig slumpmässigt över skadeområdet vid bedömning av grupperna, i stället ska triageringen ske metodiskt och strukturerat.</a:t>
            </a:r>
          </a:p>
          <a:p>
            <a:pPr>
              <a:spcBef>
                <a:spcPts val="1244"/>
              </a:spcBef>
            </a:pPr>
            <a:r>
              <a:rPr lang="sv-SE" b="1" dirty="0">
                <a:ea typeface="Aptos" panose="020B0004020202020204" pitchFamily="34" charset="0"/>
                <a:cs typeface="Times New Roman" panose="02020603050405020304" pitchFamily="18" charset="0"/>
              </a:rPr>
              <a:t>Börja triageringen </a:t>
            </a:r>
          </a:p>
          <a:p>
            <a:pPr>
              <a:spcBef>
                <a:spcPts val="1244"/>
              </a:spcBef>
            </a:pPr>
            <a:r>
              <a:rPr lang="sv-SE" dirty="0">
                <a:ea typeface="Aptos" panose="020B0004020202020204" pitchFamily="34" charset="0"/>
                <a:cs typeface="Times New Roman" panose="02020603050405020304" pitchFamily="18" charset="0"/>
              </a:rPr>
              <a:t>Med den mest skadade personen. Arbeta sedan metodiskt, exempelvis från vänster till höger eller från den främre delen av en buss och bakåt. </a:t>
            </a:r>
          </a:p>
          <a:p>
            <a:pPr defTabSz="947867">
              <a:defRPr/>
            </a:pPr>
            <a:endParaRPr lang="sv-SE" b="1" kern="0"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10</a:t>
            </a:fld>
            <a:endParaRPr lang="sv-SE"/>
          </a:p>
        </p:txBody>
      </p:sp>
    </p:spTree>
    <p:extLst>
      <p:ext uri="{BB962C8B-B14F-4D97-AF65-F5344CB8AC3E}">
        <p14:creationId xmlns:p14="http://schemas.microsoft.com/office/powerpoint/2010/main" val="25074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(1 minut)</a:t>
            </a:r>
          </a:p>
          <a:p>
            <a:pPr defTabSz="947867">
              <a:defRPr/>
            </a:pPr>
            <a:endParaRPr lang="sv-SE" b="1" dirty="0"/>
          </a:p>
          <a:p>
            <a:pPr>
              <a:spcBef>
                <a:spcPts val="1244"/>
              </a:spcBef>
            </a:pPr>
            <a:r>
              <a:rPr lang="sv-SE" b="1" dirty="0">
                <a:ea typeface="Aptos" panose="020B0004020202020204" pitchFamily="34" charset="0"/>
                <a:cs typeface="Times New Roman" panose="02020603050405020304" pitchFamily="18" charset="0"/>
              </a:rPr>
              <a:t>Bedömning</a:t>
            </a:r>
          </a:p>
          <a:p>
            <a:pPr>
              <a:spcBef>
                <a:spcPts val="1244"/>
              </a:spcBef>
            </a:pPr>
            <a:r>
              <a:rPr lang="sv-SE" dirty="0">
                <a:ea typeface="Aptos" panose="020B0004020202020204" pitchFamily="34" charset="0"/>
                <a:cs typeface="Times New Roman" panose="02020603050405020304" pitchFamily="18" charset="0"/>
              </a:rPr>
              <a:t>Varje drabbad person ska bedömas individuellt. Tidsramen för varje bedömning är cirka en minut. Detta inkluderar en undersökning för att hitta livshotande yttre blödning, att öppna luftväg och identifiera medvetslöshet, samt att ge förutbestämda livräddande åtgärder. </a:t>
            </a: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11</a:t>
            </a:fld>
            <a:endParaRPr lang="sv-SE"/>
          </a:p>
        </p:txBody>
      </p:sp>
    </p:spTree>
    <p:extLst>
      <p:ext uri="{BB962C8B-B14F-4D97-AF65-F5344CB8AC3E}">
        <p14:creationId xmlns:p14="http://schemas.microsoft.com/office/powerpoint/2010/main" val="216949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(3 minuter)</a:t>
            </a:r>
          </a:p>
          <a:p>
            <a:endParaRPr lang="sv-SE" b="1" dirty="0"/>
          </a:p>
          <a:p>
            <a:pPr defTabSz="947867">
              <a:defRPr/>
            </a:pPr>
            <a:r>
              <a:rPr lang="sv-SE" b="1" dirty="0"/>
              <a:t>Inledning</a:t>
            </a:r>
          </a:p>
          <a:p>
            <a:pPr defTabSz="947867">
              <a:defRPr/>
            </a:pPr>
            <a:r>
              <a:rPr lang="sv-SE" dirty="0">
                <a:ea typeface="Aptos" panose="020B0004020202020204" pitchFamily="34" charset="0"/>
                <a:cs typeface="Times New Roman" panose="02020603050405020304" pitchFamily="18" charset="0"/>
              </a:rPr>
              <a:t>Dessa är de livräddande åtgärder som utförs i direkt samband med </a:t>
            </a:r>
            <a:r>
              <a:rPr lang="sv-SE" dirty="0" err="1">
                <a:ea typeface="Aptos" panose="020B0004020202020204" pitchFamily="34" charset="0"/>
                <a:cs typeface="Times New Roman" panose="02020603050405020304" pitchFamily="18" charset="0"/>
              </a:rPr>
              <a:t>masskadetriagering</a:t>
            </a:r>
            <a:r>
              <a:rPr lang="sv-SE" dirty="0">
                <a:ea typeface="Aptos" panose="020B0004020202020204" pitchFamily="34" charset="0"/>
                <a:cs typeface="Times New Roman" panose="02020603050405020304" pitchFamily="18" charset="0"/>
              </a:rPr>
              <a:t>. De består av enkla </a:t>
            </a:r>
            <a:r>
              <a:rPr lang="sv-SE" dirty="0">
                <a:ea typeface="Georgia" panose="02040502050405020303" pitchFamily="18" charset="0"/>
                <a:cs typeface="Times New Roman" panose="02020603050405020304" pitchFamily="18" charset="0"/>
              </a:rPr>
              <a:t>åtgärder som omedelbart behövs för att rädda liv vid akuta medicinska tillstånd. </a:t>
            </a:r>
          </a:p>
          <a:p>
            <a:pPr defTabSz="947867">
              <a:defRPr/>
            </a:pPr>
            <a:r>
              <a:rPr lang="sv-SE" b="1" dirty="0"/>
              <a:t>Livräddande åtgärder </a:t>
            </a:r>
            <a:r>
              <a:rPr lang="sv-SE" dirty="0"/>
              <a:t>är inkluderade i triageprocessen och utförs endast om utrustning finns lättillgänglig, att åtgärden ligger inom utförarens kompetensområde och som kan utföras snabbt (under en minut) och inte kräver att utföraren stannar hos den skadade. </a:t>
            </a:r>
            <a:endParaRPr lang="sv-SE" dirty="0">
              <a:ea typeface="Aptos" panose="020B0004020202020204" pitchFamily="34" charset="0"/>
              <a:cs typeface="Times New Roman" panose="02020603050405020304" pitchFamily="18" charset="0"/>
            </a:endParaRPr>
          </a:p>
          <a:p>
            <a:pPr defTabSz="947867" eaLnBrk="0" fontAlgn="base" hangingPunct="0">
              <a:spcBef>
                <a:spcPct val="0"/>
              </a:spcBef>
              <a:spcAft>
                <a:spcPct val="0"/>
              </a:spcAft>
            </a:pPr>
            <a:endParaRPr lang="sv-SE" altLang="sv-SE" b="1" dirty="0"/>
          </a:p>
          <a:p>
            <a:pPr marL="177725" indent="-177725" defTabSz="947867" eaLnBrk="0" fontAlgn="base" hangingPunct="0">
              <a:spcBef>
                <a:spcPct val="0"/>
              </a:spcBef>
              <a:spcAft>
                <a:spcPct val="0"/>
              </a:spcAft>
              <a:buFont typeface="Arial" panose="020B0604020202020204" pitchFamily="34" charset="0"/>
              <a:buChar char="•"/>
            </a:pPr>
            <a:r>
              <a:rPr lang="sv-SE" altLang="sv-SE" b="1" dirty="0"/>
              <a:t>Stoppa livshotande yttre blödning - </a:t>
            </a:r>
            <a:r>
              <a:rPr lang="sv-SE" dirty="0"/>
              <a:t>Direkt tryck, packning av sår, applicering av tourniquet eller annan relevant åtgärd. Detta kan göras av vem som helst och räddar liv snabbt.</a:t>
            </a:r>
          </a:p>
          <a:p>
            <a:pPr marL="177725" indent="-177725" defTabSz="947867" eaLnBrk="0" fontAlgn="base" hangingPunct="0">
              <a:spcBef>
                <a:spcPct val="0"/>
              </a:spcBef>
              <a:spcAft>
                <a:spcPct val="0"/>
              </a:spcAft>
              <a:buFont typeface="Arial" panose="020B0604020202020204" pitchFamily="34" charset="0"/>
              <a:buChar char="•"/>
              <a:defRPr/>
            </a:pPr>
            <a:r>
              <a:rPr lang="sv-SE" b="1" dirty="0">
                <a:ea typeface="Aptos" panose="020B0004020202020204" pitchFamily="34" charset="0"/>
                <a:cs typeface="Tahoma" panose="020B0604030504040204" pitchFamily="34" charset="0"/>
              </a:rPr>
              <a:t>Öppna luftvägen - </a:t>
            </a:r>
            <a:r>
              <a:rPr lang="sv-SE" dirty="0"/>
              <a:t>Öppna luftvägen och placera i stabilt sidoläge. Vid barn som är </a:t>
            </a:r>
            <a:r>
              <a:rPr lang="sv-SE" dirty="0" err="1"/>
              <a:t>apneiska</a:t>
            </a:r>
            <a:r>
              <a:rPr lang="sv-SE" dirty="0"/>
              <a:t> / inte andas – överväg fem inblåsningar, särskilt hos yngre / små barn med hög syreförbrukning.</a:t>
            </a:r>
          </a:p>
          <a:p>
            <a:pPr defTabSz="947867" eaLnBrk="0" fontAlgn="base" hangingPunct="0">
              <a:spcBef>
                <a:spcPct val="0"/>
              </a:spcBef>
              <a:spcAft>
                <a:spcPct val="0"/>
              </a:spcAft>
              <a:defRPr/>
            </a:pPr>
            <a:r>
              <a:rPr lang="sv-SE" dirty="0"/>
              <a:t>.</a:t>
            </a:r>
          </a:p>
        </p:txBody>
      </p:sp>
      <p:sp>
        <p:nvSpPr>
          <p:cNvPr id="4" name="Platshållare för bildnummer 3"/>
          <p:cNvSpPr>
            <a:spLocks noGrp="1"/>
          </p:cNvSpPr>
          <p:nvPr>
            <p:ph type="sldNum" sz="quarter" idx="5"/>
          </p:nvPr>
        </p:nvSpPr>
        <p:spPr/>
        <p:txBody>
          <a:bodyPr/>
          <a:lstStyle/>
          <a:p>
            <a:fld id="{3BEAFA33-589A-4016-A92F-A9170BB2113C}" type="slidenum">
              <a:rPr lang="sv-SE" smtClean="0"/>
              <a:t>12</a:t>
            </a:fld>
            <a:endParaRPr lang="sv-SE"/>
          </a:p>
        </p:txBody>
      </p:sp>
    </p:spTree>
    <p:extLst>
      <p:ext uri="{BB962C8B-B14F-4D97-AF65-F5344CB8AC3E}">
        <p14:creationId xmlns:p14="http://schemas.microsoft.com/office/powerpoint/2010/main" val="229112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(2 minuter)</a:t>
            </a:r>
          </a:p>
          <a:p>
            <a:pPr defTabSz="947867">
              <a:defRPr/>
            </a:pPr>
            <a:endParaRPr lang="sv-SE" b="1" dirty="0">
              <a:ea typeface="Georgia" panose="02040502050405020303" pitchFamily="18" charset="0"/>
              <a:cs typeface="Times New Roman" panose="02020603050405020304" pitchFamily="18" charset="0"/>
            </a:endParaRPr>
          </a:p>
          <a:p>
            <a:pPr defTabSz="947867">
              <a:defRPr/>
            </a:pPr>
            <a:r>
              <a:rPr lang="sv-SE" dirty="0">
                <a:ea typeface="Georgia" panose="02040502050405020303" pitchFamily="18" charset="0"/>
                <a:cs typeface="Times New Roman" panose="02020603050405020304" pitchFamily="18" charset="0"/>
              </a:rPr>
              <a:t>Efter utförda livräddande åtgärder fortsätter bedömningen genom</a:t>
            </a:r>
            <a:r>
              <a:rPr lang="sv-SE" dirty="0">
                <a:solidFill>
                  <a:srgbClr val="D9C3EA"/>
                </a:solidFill>
                <a:ea typeface="Georgia" panose="02040502050405020303" pitchFamily="18"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fem förutbestämda ja och nej frågor. </a:t>
            </a: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r>
              <a:rPr lang="sv-SE" b="1" i="1" dirty="0">
                <a:ea typeface="Georgia" panose="02040502050405020303" pitchFamily="18" charset="0"/>
                <a:cs typeface="Times New Roman" panose="02020603050405020304" pitchFamily="18" charset="0"/>
              </a:rPr>
              <a:t>Fråga 1: </a:t>
            </a:r>
            <a:r>
              <a:rPr lang="sv-SE" i="1" dirty="0">
                <a:ea typeface="Georgia" panose="02040502050405020303" pitchFamily="18" charset="0"/>
                <a:cs typeface="Times New Roman" panose="02020603050405020304" pitchFamily="18" charset="0"/>
              </a:rPr>
              <a:t>Andas den skadade?</a:t>
            </a:r>
          </a:p>
          <a:p>
            <a:pPr>
              <a:spcBef>
                <a:spcPts val="1244"/>
              </a:spcBef>
            </a:pPr>
            <a:endParaRPr lang="sv-SE" i="1" dirty="0">
              <a:ea typeface="Georgia" panose="02040502050405020303" pitchFamily="18" charset="0"/>
              <a:cs typeface="Times New Roman" panose="02020603050405020304" pitchFamily="18" charset="0"/>
            </a:endParaRPr>
          </a:p>
          <a:p>
            <a:pPr>
              <a:spcBef>
                <a:spcPts val="1244"/>
              </a:spcBef>
            </a:pPr>
            <a:r>
              <a:rPr lang="sv-SE" dirty="0">
                <a:ea typeface="Georgia" panose="02040502050405020303" pitchFamily="18" charset="0"/>
                <a:cs typeface="Times New Roman" panose="02020603050405020304" pitchFamily="18" charset="0"/>
              </a:rPr>
              <a:t>Om svaret är nej, färgkodas den skadade med svart och bedöms som livlös. Den skadade har ingen egen andning trots att luftvägen har öppnats och yttre livshotande blödning har stoppats. Om drabbad är tillsynes oskadd eller har skador förenliga med liv och resurser finns startas hjärt-lungräddning. Om den drabbade uppvisar skador som är oförenliga med liv vidtas inga ytterligare åtgärder. Den drabbade tilldelas kategorin svart tills återkomst av spontan cirkulation konstateras varefter omkategorisering till röd görs. </a:t>
            </a: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r>
              <a:rPr lang="sv-SE" dirty="0">
                <a:ea typeface="Georgia" panose="02040502050405020303" pitchFamily="18" charset="0"/>
                <a:cs typeface="Times New Roman" panose="02020603050405020304" pitchFamily="18" charset="0"/>
              </a:rPr>
              <a:t>Om svaret är ja, ställs tre kontrollfrågor för att bedöma behovet av omedelbar vård. </a:t>
            </a: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r>
              <a:rPr lang="sv-SE" sz="1900" dirty="0">
                <a:latin typeface="Georgia" panose="02040502050405020303" pitchFamily="18" charset="0"/>
                <a:ea typeface="Georgia" panose="02040502050405020303" pitchFamily="18" charset="0"/>
                <a:cs typeface="Times New Roman" panose="02020603050405020304" pitchFamily="18" charset="0"/>
              </a:rPr>
              <a:t>I utvecklingen av masskadetriaget har man medvetet valt att benämna kategorin svart som “livlös” i stället för “död”. Terminologin är anpassad för att möjliggöra livräddande interventioner i situationer där det finns möjlighet till återupplivning. Exempel på händelser där drabbade uppvisar mindre traumatiska skador eller verkar oskadda men ändå inte andas är vid plötslig rörelse i stora folkmassor – där personer kan bli nertrampade och få traumatisk asfyxi på grund av yttre tryck – eller vid förgiftning av </a:t>
            </a:r>
            <a:r>
              <a:rPr lang="sv-SE" sz="1900" dirty="0" err="1">
                <a:latin typeface="Georgia" panose="02040502050405020303" pitchFamily="18" charset="0"/>
                <a:ea typeface="Georgia" panose="02040502050405020303" pitchFamily="18" charset="0"/>
                <a:cs typeface="Times New Roman" panose="02020603050405020304" pitchFamily="18" charset="0"/>
              </a:rPr>
              <a:t>aeroliserande</a:t>
            </a:r>
            <a:r>
              <a:rPr lang="sv-SE" sz="1900" dirty="0">
                <a:latin typeface="Georgia" panose="02040502050405020303" pitchFamily="18" charset="0"/>
                <a:ea typeface="Georgia" panose="02040502050405020303" pitchFamily="18" charset="0"/>
                <a:cs typeface="Times New Roman" panose="02020603050405020304" pitchFamily="18" charset="0"/>
              </a:rPr>
              <a:t> opiod analog. Om luftvägen frigörs och ventilation påbörjas kan den drabbade återfå livstecken. Om andning fortfarande saknas, påbörjas hjärt-lungräddning om resurser finns. Den drabbade tilldelas kategorin svart tills återkomst av spontan cirkulation (</a:t>
            </a:r>
            <a:r>
              <a:rPr lang="sv-SE" sz="1900" dirty="0" err="1">
                <a:latin typeface="Georgia" panose="02040502050405020303" pitchFamily="18" charset="0"/>
                <a:ea typeface="Georgia" panose="02040502050405020303" pitchFamily="18" charset="0"/>
                <a:cs typeface="Times New Roman" panose="02020603050405020304" pitchFamily="18" charset="0"/>
              </a:rPr>
              <a:t>return</a:t>
            </a:r>
            <a:r>
              <a:rPr lang="sv-SE" sz="1900" dirty="0">
                <a:latin typeface="Georgia" panose="02040502050405020303" pitchFamily="18" charset="0"/>
                <a:ea typeface="Georgia" panose="02040502050405020303" pitchFamily="18" charset="0"/>
                <a:cs typeface="Times New Roman" panose="02020603050405020304" pitchFamily="18" charset="0"/>
              </a:rPr>
              <a:t> </a:t>
            </a:r>
            <a:r>
              <a:rPr lang="sv-SE" sz="1900" dirty="0" err="1">
                <a:latin typeface="Georgia" panose="02040502050405020303" pitchFamily="18" charset="0"/>
                <a:ea typeface="Georgia" panose="02040502050405020303" pitchFamily="18" charset="0"/>
                <a:cs typeface="Times New Roman" panose="02020603050405020304" pitchFamily="18" charset="0"/>
              </a:rPr>
              <a:t>of</a:t>
            </a:r>
            <a:r>
              <a:rPr lang="sv-SE" sz="1900" dirty="0">
                <a:latin typeface="Georgia" panose="02040502050405020303" pitchFamily="18" charset="0"/>
                <a:ea typeface="Georgia" panose="02040502050405020303" pitchFamily="18" charset="0"/>
                <a:cs typeface="Times New Roman" panose="02020603050405020304" pitchFamily="18" charset="0"/>
              </a:rPr>
              <a:t> </a:t>
            </a:r>
            <a:r>
              <a:rPr lang="sv-SE" sz="1900" dirty="0" err="1">
                <a:latin typeface="Georgia" panose="02040502050405020303" pitchFamily="18" charset="0"/>
                <a:ea typeface="Georgia" panose="02040502050405020303" pitchFamily="18" charset="0"/>
                <a:cs typeface="Times New Roman" panose="02020603050405020304" pitchFamily="18" charset="0"/>
              </a:rPr>
              <a:t>spontaneous</a:t>
            </a:r>
            <a:r>
              <a:rPr lang="sv-SE" sz="1900" dirty="0">
                <a:latin typeface="Georgia" panose="02040502050405020303" pitchFamily="18" charset="0"/>
                <a:ea typeface="Georgia" panose="02040502050405020303" pitchFamily="18" charset="0"/>
                <a:cs typeface="Times New Roman" panose="02020603050405020304" pitchFamily="18" charset="0"/>
              </a:rPr>
              <a:t> </a:t>
            </a:r>
            <a:r>
              <a:rPr lang="sv-SE" sz="1900" dirty="0" err="1">
                <a:latin typeface="Georgia" panose="02040502050405020303" pitchFamily="18" charset="0"/>
                <a:ea typeface="Georgia" panose="02040502050405020303" pitchFamily="18" charset="0"/>
                <a:cs typeface="Times New Roman" panose="02020603050405020304" pitchFamily="18" charset="0"/>
              </a:rPr>
              <a:t>circulation</a:t>
            </a:r>
            <a:r>
              <a:rPr lang="sv-SE" sz="1900" dirty="0">
                <a:latin typeface="Georgia" panose="02040502050405020303" pitchFamily="18" charset="0"/>
                <a:ea typeface="Georgia" panose="02040502050405020303" pitchFamily="18" charset="0"/>
                <a:cs typeface="Times New Roman" panose="02020603050405020304" pitchFamily="18" charset="0"/>
              </a:rPr>
              <a:t>, ROSC) sker varefter omkategorisering till röd görs.</a:t>
            </a:r>
            <a:r>
              <a:rPr lang="sv-SE" sz="1900" dirty="0">
                <a:latin typeface="AGaramond"/>
                <a:ea typeface="Georgia" panose="02040502050405020303" pitchFamily="18" charset="0"/>
                <a:cs typeface="Times New Roman" panose="02020603050405020304" pitchFamily="18" charset="0"/>
              </a:rPr>
              <a:t> </a:t>
            </a:r>
            <a:endParaRPr lang="sv-SE" sz="1900" dirty="0">
              <a:latin typeface="Georgia" panose="02040502050405020303" pitchFamily="18" charset="0"/>
              <a:ea typeface="Georgia" panose="02040502050405020303" pitchFamily="18" charset="0"/>
              <a:cs typeface="Times New Roman" panose="02020603050405020304" pitchFamily="18" charset="0"/>
            </a:endParaRPr>
          </a:p>
          <a:p>
            <a:pPr>
              <a:spcBef>
                <a:spcPts val="1244"/>
              </a:spcBef>
            </a:pPr>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13</a:t>
            </a:fld>
            <a:endParaRPr lang="sv-SE"/>
          </a:p>
        </p:txBody>
      </p:sp>
    </p:spTree>
    <p:extLst>
      <p:ext uri="{BB962C8B-B14F-4D97-AF65-F5344CB8AC3E}">
        <p14:creationId xmlns:p14="http://schemas.microsoft.com/office/powerpoint/2010/main" val="45031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Tid 5 minut</a:t>
            </a:r>
          </a:p>
          <a:p>
            <a:pPr>
              <a:spcBef>
                <a:spcPts val="1244"/>
              </a:spcBef>
            </a:pPr>
            <a:endParaRPr lang="sv-SE"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Om den skadade andas ställs ytterligare tre kontrollfrågor för att bedöma behovet av omedelbar vård. </a:t>
            </a:r>
          </a:p>
          <a:p>
            <a:pPr marL="355450" indent="-355450">
              <a:lnSpc>
                <a:spcPct val="107000"/>
              </a:lnSpc>
              <a:spcBef>
                <a:spcPts val="1244"/>
              </a:spcBef>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2: </a:t>
            </a:r>
            <a:r>
              <a:rPr lang="sv-SE" i="1" dirty="0">
                <a:ea typeface="Aptos" panose="020B0004020202020204" pitchFamily="34" charset="0"/>
                <a:cs typeface="Times New Roman" panose="02020603050405020304" pitchFamily="18" charset="0"/>
              </a:rPr>
              <a:t>Har den skadade normal andning? </a:t>
            </a:r>
          </a:p>
          <a:p>
            <a:pPr marL="355450" indent="-355450">
              <a:lnSpc>
                <a:spcPct val="107000"/>
              </a:lnSpc>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3:</a:t>
            </a:r>
            <a:r>
              <a:rPr lang="sv-SE" i="1" dirty="0">
                <a:ea typeface="Aptos" panose="020B0004020202020204" pitchFamily="34" charset="0"/>
                <a:cs typeface="Times New Roman" panose="02020603050405020304" pitchFamily="18" charset="0"/>
              </a:rPr>
              <a:t> Är livshotande blödningar under kontroll?</a:t>
            </a:r>
          </a:p>
          <a:p>
            <a:pPr marL="355450" indent="-355450">
              <a:lnSpc>
                <a:spcPct val="107000"/>
              </a:lnSpc>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4: </a:t>
            </a:r>
            <a:r>
              <a:rPr lang="sv-SE" i="1" dirty="0">
                <a:ea typeface="Aptos" panose="020B0004020202020204" pitchFamily="34" charset="0"/>
                <a:cs typeface="Times New Roman" panose="02020603050405020304" pitchFamily="18" charset="0"/>
              </a:rPr>
              <a:t>Visar den skadade medveten rörelse? </a:t>
            </a:r>
          </a:p>
          <a:p>
            <a:pPr marL="355450" indent="-355450">
              <a:lnSpc>
                <a:spcPct val="107000"/>
              </a:lnSpc>
              <a:spcAft>
                <a:spcPts val="829"/>
              </a:spcAft>
              <a:buFont typeface="Symbol" panose="05050102010706020507" pitchFamily="18" charset="2"/>
              <a:buChar char=""/>
            </a:pPr>
            <a:endParaRPr lang="sv-SE"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Om någon av dessa frågor besvaras med nej triageras den skadade som röd. Om alla tre kontrollfrågor besvaras med ja fortsätter bedömningen med den femte kontrollfrågan. </a:t>
            </a:r>
          </a:p>
          <a:p>
            <a:pPr marL="355450" indent="-355450">
              <a:lnSpc>
                <a:spcPct val="107000"/>
              </a:lnSpc>
              <a:spcBef>
                <a:spcPts val="1244"/>
              </a:spcBef>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5: </a:t>
            </a:r>
            <a:r>
              <a:rPr lang="sv-SE" i="1" dirty="0">
                <a:ea typeface="Aptos" panose="020B0004020202020204" pitchFamily="34" charset="0"/>
                <a:cs typeface="Times New Roman" panose="02020603050405020304" pitchFamily="18" charset="0"/>
              </a:rPr>
              <a:t>Bara mindre skador?</a:t>
            </a:r>
          </a:p>
          <a:p>
            <a:pPr>
              <a:spcBef>
                <a:spcPts val="1244"/>
              </a:spcBef>
            </a:pPr>
            <a:r>
              <a:rPr lang="sv-SE" dirty="0">
                <a:ea typeface="Aptos" panose="020B0004020202020204" pitchFamily="34" charset="0"/>
                <a:cs typeface="Times New Roman" panose="02020603050405020304" pitchFamily="18" charset="0"/>
              </a:rPr>
              <a:t>Är den drabbade är oskadd eller föreligger enbart mindre skador? Om svaret är ja, bedöms drabbade som ej i behov av akutsjukvård och triageras som grön. Om svaret är nej - det finns skador som inte enbart är mindre - triageras skadade till gul kategori.</a:t>
            </a:r>
          </a:p>
          <a:p>
            <a:pPr>
              <a:spcBef>
                <a:spcPts val="1244"/>
              </a:spcBef>
            </a:pPr>
            <a:endParaRPr lang="sv-SE"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Definitioner:</a:t>
            </a:r>
          </a:p>
          <a:p>
            <a:pPr>
              <a:spcBef>
                <a:spcPts val="1244"/>
              </a:spcBef>
            </a:pPr>
            <a:endParaRPr lang="sv-SE" b="1" dirty="0">
              <a:ea typeface="Aptos" panose="020B0004020202020204" pitchFamily="34" charset="0"/>
              <a:cs typeface="Times New Roman" panose="02020603050405020304" pitchFamily="18" charset="0"/>
            </a:endParaRPr>
          </a:p>
          <a:p>
            <a:pPr marL="296208" indent="-296208" defTabSz="947867">
              <a:spcBef>
                <a:spcPts val="1244"/>
              </a:spcBef>
              <a:buFont typeface="Arial" panose="020B0604020202020204" pitchFamily="34" charset="0"/>
              <a:buChar char="•"/>
              <a:defRPr/>
            </a:pPr>
            <a:r>
              <a:rPr lang="sv-SE" b="1" dirty="0">
                <a:ea typeface="Georgia" panose="02040502050405020303" pitchFamily="18" charset="0"/>
                <a:cs typeface="Times New Roman" panose="02020603050405020304" pitchFamily="18" charset="0"/>
              </a:rPr>
              <a:t>Normal andning</a:t>
            </a:r>
            <a:r>
              <a:rPr lang="sv-SE" dirty="0">
                <a:ea typeface="Georgia" panose="02040502050405020303" pitchFamily="18" charset="0"/>
                <a:cs typeface="Times New Roman" panose="02020603050405020304" pitchFamily="18" charset="0"/>
              </a:rPr>
              <a:t> definieras som regelbunden och fri från tecken på allvarliga andningssvårigheter, såsom cyanos, pipande eller väsande andning, respiratorisk svikt, eller användning av hjälpmuskulatur. Om den drabbade kan tala eller gråta normalt. Andningen bör bedömas utifrån situationen, vilket exempelvis innebär att förhöjd andningsfrekvens inte per automatik bedöms som tecken på livshotande skador.</a:t>
            </a:r>
          </a:p>
          <a:p>
            <a:pPr marL="296208" indent="-296208" defTabSz="947867">
              <a:spcBef>
                <a:spcPts val="1244"/>
              </a:spcBef>
              <a:buFont typeface="Arial" panose="020B0604020202020204" pitchFamily="34" charset="0"/>
              <a:buChar char="•"/>
              <a:defRPr/>
            </a:pPr>
            <a:r>
              <a:rPr lang="sv-SE" b="1" dirty="0">
                <a:ea typeface="Georgia" panose="02040502050405020303" pitchFamily="18" charset="0"/>
                <a:cs typeface="Times New Roman" panose="02020603050405020304" pitchFamily="18" charset="0"/>
              </a:rPr>
              <a:t>Livshotande blödningar</a:t>
            </a:r>
            <a:r>
              <a:rPr lang="sv-SE" dirty="0">
                <a:ea typeface="Georgia" panose="02040502050405020303" pitchFamily="18" charset="0"/>
                <a:cs typeface="Times New Roman" panose="02020603050405020304" pitchFamily="18" charset="0"/>
              </a:rPr>
              <a:t> </a:t>
            </a:r>
            <a:r>
              <a:rPr lang="sv-SE" b="1" dirty="0">
                <a:ea typeface="Georgia" panose="02040502050405020303" pitchFamily="18" charset="0"/>
                <a:cs typeface="Times New Roman" panose="02020603050405020304" pitchFamily="18" charset="0"/>
              </a:rPr>
              <a:t>under kontroll</a:t>
            </a:r>
            <a:r>
              <a:rPr lang="sv-SE" dirty="0">
                <a:ea typeface="Georgia" panose="02040502050405020303" pitchFamily="18" charset="0"/>
                <a:cs typeface="Times New Roman" panose="02020603050405020304" pitchFamily="18" charset="0"/>
              </a:rPr>
              <a:t> innebär att alla stora yttre livshotande blödningar har stoppats med direkt tryck, sårpackning eller tourniquet. Den drabbade visar inga tecken på livshotande inre blödning i bröstkorg, buk eller rygg och har inte uppenbart penetrerande våld mot dessa områden.</a:t>
            </a:r>
          </a:p>
          <a:p>
            <a:pPr marL="296208" indent="-296208" defTabSz="947867">
              <a:spcBef>
                <a:spcPts val="1244"/>
              </a:spcBef>
              <a:buFont typeface="Arial" panose="020B0604020202020204" pitchFamily="34" charset="0"/>
              <a:buChar char="•"/>
              <a:defRPr/>
            </a:pPr>
            <a:r>
              <a:rPr lang="sv-SE" b="1" dirty="0">
                <a:ea typeface="Georgia" panose="02040502050405020303" pitchFamily="18" charset="0"/>
                <a:cs typeface="Times New Roman" panose="02020603050405020304" pitchFamily="18" charset="0"/>
              </a:rPr>
              <a:t>Medveten rörelse</a:t>
            </a:r>
            <a:r>
              <a:rPr lang="sv-SE" dirty="0">
                <a:ea typeface="Georgia" panose="02040502050405020303" pitchFamily="18" charset="0"/>
                <a:cs typeface="Times New Roman" panose="02020603050405020304" pitchFamily="18" charset="0"/>
              </a:rPr>
              <a:t> definieras som en viljestyrd och koordinerad rörelse som visar att den drabbade har tillräcklig neurologisk funktion och cirkulation för att aktivt reagera på uppmaning eller stimulans.</a:t>
            </a:r>
          </a:p>
          <a:p>
            <a:pPr marL="296208" indent="-296208">
              <a:spcBef>
                <a:spcPts val="1244"/>
              </a:spcBef>
              <a:buFont typeface="Arial" panose="020B0604020202020204" pitchFamily="34" charset="0"/>
              <a:buChar char="•"/>
            </a:pPr>
            <a:endParaRPr lang="sv-SE" dirty="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14</a:t>
            </a:fld>
            <a:endParaRPr lang="sv-SE"/>
          </a:p>
        </p:txBody>
      </p:sp>
    </p:spTree>
    <p:extLst>
      <p:ext uri="{BB962C8B-B14F-4D97-AF65-F5344CB8AC3E}">
        <p14:creationId xmlns:p14="http://schemas.microsoft.com/office/powerpoint/2010/main" val="368342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Tid 3 minut</a:t>
            </a:r>
          </a:p>
          <a:p>
            <a:pPr defTabSz="947867">
              <a:defRPr/>
            </a:pPr>
            <a:endParaRPr lang="sv-SE" b="1" kern="0" dirty="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Omedelbart (röd)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Den skadade har en okontrollerad livshotande blödning och/eller onormal andning och/eller är medvetslös.</a:t>
            </a:r>
            <a:endParaRPr lang="sv-SE" b="1" dirty="0">
              <a:ea typeface="Aptos" panose="020B0004020202020204" pitchFamily="34" charset="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Icke brådskande (grön)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Icke brådskande: Den drabbade har inga eller mindre skador</a:t>
            </a:r>
            <a:endParaRPr lang="sv-SE" b="1" dirty="0">
              <a:ea typeface="Aptos" panose="020B0004020202020204" pitchFamily="34" charset="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Livlös (svart)</a:t>
            </a:r>
            <a:r>
              <a:rPr lang="sv-SE" dirty="0">
                <a:ea typeface="Aptos" panose="020B0004020202020204" pitchFamily="34" charset="0"/>
                <a:cs typeface="Times New Roman" panose="02020603050405020304" pitchFamily="18" charset="0"/>
              </a:rPr>
              <a:t> – Den skadade</a:t>
            </a:r>
            <a:r>
              <a:rPr lang="sv-SE" dirty="0">
                <a:ea typeface="Georgia" panose="02040502050405020303" pitchFamily="18" charset="0"/>
                <a:cs typeface="Times New Roman" panose="02020603050405020304" pitchFamily="18" charset="0"/>
              </a:rPr>
              <a:t> har ingen egen andning trots att luftvägen har öppnats och yttre livshotande blödning har stoppats. Om den drabbade uppvisar skador som är oförenliga med liv vidtas inga ytterligare åtgärder. Annas om resurser finns starta hjärt-lungräddning. </a:t>
            </a: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Avvakta (blå/vit)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Den drabbade har mycket allvarliga skador som inte är förenliga med överlevnad utifrån tillgängliga resurser. Vid förändring i resurstillgång eller vid re-evaluering omtriagering till röd kategori ske.</a:t>
            </a:r>
          </a:p>
          <a:p>
            <a:pPr marL="177725" indent="-177725" defTabSz="947867">
              <a:buFont typeface="Arial" panose="020B0604020202020204" pitchFamily="34" charset="0"/>
              <a:buChar char="•"/>
              <a:defRPr/>
            </a:pPr>
            <a:endParaRPr lang="sv-SE" b="1"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Kategorin </a:t>
            </a:r>
            <a:r>
              <a:rPr lang="sv-SE" i="1" dirty="0">
                <a:ea typeface="Aptos" panose="020B0004020202020204" pitchFamily="34" charset="0"/>
                <a:cs typeface="Times New Roman" panose="02020603050405020304" pitchFamily="18" charset="0"/>
              </a:rPr>
              <a:t>avvakta</a:t>
            </a:r>
            <a:r>
              <a:rPr lang="sv-SE" dirty="0">
                <a:ea typeface="Aptos" panose="020B0004020202020204" pitchFamily="34" charset="0"/>
                <a:cs typeface="Times New Roman" panose="02020603050405020304" pitchFamily="18" charset="0"/>
              </a:rPr>
              <a:t> kan således behöva tillämpas på skadade som exempelvis sitter fastklämda och där det personella resursbehovet för losstagning är omfattande. I sådana fall måste en bedömning göras av den skadades tillstånd, tillgängliga resurser, tidsfaktorn för transport till  sjukhus och möjligheten till överlevnad innan beslut fattas om triagekategori. Detta för att i största möjliga mån säkerställa att de begränsade resurser som de </a:t>
            </a:r>
            <a:r>
              <a:rPr lang="sv-SE" dirty="0" err="1">
                <a:ea typeface="Aptos" panose="020B0004020202020204" pitchFamily="34" charset="0"/>
                <a:cs typeface="Times New Roman" panose="02020603050405020304" pitchFamily="18" charset="0"/>
              </a:rPr>
              <a:t>fecto</a:t>
            </a:r>
            <a:r>
              <a:rPr lang="sv-SE" dirty="0">
                <a:ea typeface="Aptos" panose="020B0004020202020204" pitchFamily="34" charset="0"/>
                <a:cs typeface="Times New Roman" panose="02020603050405020304" pitchFamily="18" charset="0"/>
              </a:rPr>
              <a:t> finns i en masskadesituation används på så sätt som bedöms leda till bästa möjliga överlevnadsgrad för skadade. Det är också viktigt att notera att kategorin </a:t>
            </a:r>
            <a:r>
              <a:rPr lang="sv-SE" i="1" dirty="0">
                <a:ea typeface="Aptos" panose="020B0004020202020204" pitchFamily="34" charset="0"/>
                <a:cs typeface="Times New Roman" panose="02020603050405020304" pitchFamily="18" charset="0"/>
              </a:rPr>
              <a:t>avvakta</a:t>
            </a:r>
            <a:r>
              <a:rPr lang="sv-SE" dirty="0">
                <a:ea typeface="Aptos" panose="020B0004020202020204" pitchFamily="34" charset="0"/>
                <a:cs typeface="Times New Roman" panose="02020603050405020304" pitchFamily="18" charset="0"/>
              </a:rPr>
              <a:t> är dynamisk; om resurssituationen förändras kan skadade i denna kategori omtriageras till röd för att få aktiv vård.</a:t>
            </a:r>
          </a:p>
          <a:p>
            <a:pPr defTabSz="947867">
              <a:defRPr/>
            </a:pPr>
            <a:endParaRPr lang="sv-SE" dirty="0">
              <a:ea typeface="Aptos" panose="020B0004020202020204" pitchFamily="34" charset="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Brådskande (gul)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Brådskande: Den drabbade har allvarliga eller mycket allvarliga skador men inte någon livshotande blödning, har normal andning och kan utföra en medveten rörelse.</a:t>
            </a:r>
            <a:endParaRPr lang="sv-SE" b="1"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r>
              <a:rPr lang="sv-SE" dirty="0">
                <a:ea typeface="Aptos" panose="020B0004020202020204" pitchFamily="34" charset="0"/>
                <a:cs typeface="Times New Roman" panose="02020603050405020304" pitchFamily="18" charset="0"/>
              </a:rPr>
              <a:t>I algoritmen kan en skadad endast kategoriseras som röd (omedelbart) om hen har en okontrollerad blödning och/eller onormal andning och/eller inte kan utföra en medveten rörelse. Har den drabbade enbart mindre skador eller är oskadd klassificeras de till icke brådskande.  Alla övriga skadade klassificeras som gul (brådskande), vilket innebär att de kan vara svårt eller mycket svårt skadade, men saknar uppenbar livshotande blödning, har normal andning och kan utföra en medveten rörelse</a:t>
            </a:r>
          </a:p>
          <a:p>
            <a:pPr defTabSz="947867">
              <a:defRPr/>
            </a:pPr>
            <a:endParaRPr lang="sv-SE" b="1" kern="0" dirty="0">
              <a:cs typeface="Times New Roman" panose="02020603050405020304" pitchFamily="18" charset="0"/>
            </a:endParaRP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endParaRPr lang="sv-SE" i="1" dirty="0">
              <a:ea typeface="Georgia" panose="02040502050405020303" pitchFamily="18" charset="0"/>
              <a:cs typeface="Times New Roman" panose="02020603050405020304" pitchFamily="18" charset="0"/>
            </a:endParaRPr>
          </a:p>
          <a:p>
            <a:pPr>
              <a:spcBef>
                <a:spcPts val="1244"/>
              </a:spcBef>
            </a:pPr>
            <a:endParaRPr lang="sv-SE" b="1" kern="0"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15</a:t>
            </a:fld>
            <a:endParaRPr lang="sv-SE"/>
          </a:p>
        </p:txBody>
      </p:sp>
    </p:spTree>
    <p:extLst>
      <p:ext uri="{BB962C8B-B14F-4D97-AF65-F5344CB8AC3E}">
        <p14:creationId xmlns:p14="http://schemas.microsoft.com/office/powerpoint/2010/main" val="371160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(2 minuter)</a:t>
            </a:r>
          </a:p>
          <a:p>
            <a:pPr defTabSz="947867">
              <a:defRPr/>
            </a:pPr>
            <a:endParaRPr lang="sv-SE" dirty="0">
              <a:ea typeface="Aptos" panose="020B0004020202020204" pitchFamily="34" charset="0"/>
              <a:cs typeface="Times New Roman" panose="02020603050405020304" pitchFamily="18" charset="0"/>
            </a:endParaRPr>
          </a:p>
          <a:p>
            <a:pPr defTabSz="947867">
              <a:defRPr/>
            </a:pPr>
            <a:r>
              <a:rPr lang="sv-SE" b="1" dirty="0">
                <a:ea typeface="Aptos" panose="020B0004020202020204" pitchFamily="34" charset="0"/>
                <a:cs typeface="Times New Roman" panose="02020603050405020304" pitchFamily="18" charset="0"/>
              </a:rPr>
              <a:t>Resurser</a:t>
            </a:r>
          </a:p>
          <a:p>
            <a:pPr defTabSz="947867">
              <a:defRPr/>
            </a:pPr>
            <a:r>
              <a:rPr lang="sv-SE" dirty="0">
                <a:ea typeface="Aptos" panose="020B0004020202020204" pitchFamily="34" charset="0"/>
                <a:cs typeface="Times New Roman" panose="02020603050405020304" pitchFamily="18" charset="0"/>
              </a:rPr>
              <a:t>När skadade har triagerats och färgkategoriserats enligt masskadetriagealgoritmen, görs en förnyad bedömning (reevaluering) av de skadade som initialt placerats i röd eller gul kategori. Denna reevaluering utförs av legitimerad sjukvårdspersonal (läkare/sjuksköterska) och omfattar en mer detaljerad bedömning av den skadades tillstånd. Därefter görs en samlad bedömning av överlevnadschanserna med hänsyn till tillgängliga prehospitala och intrahospitala resurser samt tidsaspekten till definitiv vård. </a:t>
            </a:r>
          </a:p>
          <a:p>
            <a:pPr defTabSz="947867">
              <a:defRPr/>
            </a:pPr>
            <a:r>
              <a:rPr lang="sv-SE" b="1" dirty="0">
                <a:ea typeface="Aptos" panose="020B0004020202020204" pitchFamily="34" charset="0"/>
                <a:cs typeface="Times New Roman" panose="02020603050405020304" pitchFamily="18" charset="0"/>
              </a:rPr>
              <a:t>Resursbrist</a:t>
            </a:r>
          </a:p>
          <a:p>
            <a:pPr defTabSz="947867">
              <a:defRPr/>
            </a:pPr>
            <a:r>
              <a:rPr lang="sv-SE" dirty="0">
                <a:ea typeface="Aptos" panose="020B0004020202020204" pitchFamily="34" charset="0"/>
                <a:cs typeface="Times New Roman" panose="02020603050405020304" pitchFamily="18" charset="0"/>
              </a:rPr>
              <a:t>Om sjukvården saknar resurser för denna fördjupade bedömning, ska den skadade reevalueras enligt </a:t>
            </a:r>
            <a:r>
              <a:rPr lang="sv-SE" dirty="0" err="1">
                <a:ea typeface="Aptos" panose="020B0004020202020204" pitchFamily="34" charset="0"/>
                <a:cs typeface="Times New Roman" panose="02020603050405020304" pitchFamily="18" charset="0"/>
              </a:rPr>
              <a:t>masskadetriagealgoritmens</a:t>
            </a:r>
            <a:r>
              <a:rPr lang="sv-SE" dirty="0">
                <a:ea typeface="Aptos" panose="020B0004020202020204" pitchFamily="34" charset="0"/>
                <a:cs typeface="Times New Roman" panose="02020603050405020304" pitchFamily="18" charset="0"/>
              </a:rPr>
              <a:t> ursprungliga principer.</a:t>
            </a: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16</a:t>
            </a:fld>
            <a:endParaRPr lang="sv-SE"/>
          </a:p>
        </p:txBody>
      </p:sp>
    </p:spTree>
    <p:extLst>
      <p:ext uri="{BB962C8B-B14F-4D97-AF65-F5344CB8AC3E}">
        <p14:creationId xmlns:p14="http://schemas.microsoft.com/office/powerpoint/2010/main" val="129956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244"/>
              </a:spcBef>
            </a:pPr>
            <a:r>
              <a:rPr lang="sv-SE" b="1" dirty="0">
                <a:ea typeface="Aptos" panose="020B0004020202020204" pitchFamily="34" charset="0"/>
                <a:cs typeface="Times New Roman" panose="02020603050405020304" pitchFamily="18" charset="0"/>
              </a:rPr>
              <a:t>(5 minuter )</a:t>
            </a:r>
          </a:p>
          <a:p>
            <a:pPr>
              <a:spcBef>
                <a:spcPts val="1244"/>
              </a:spcBef>
            </a:pPr>
            <a:endParaRPr lang="sv-SE" b="1"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C-händelse</a:t>
            </a:r>
          </a:p>
          <a:p>
            <a:pPr>
              <a:spcBef>
                <a:spcPts val="1244"/>
              </a:spcBef>
            </a:pPr>
            <a:r>
              <a:rPr lang="sv-SE" dirty="0">
                <a:ea typeface="Aptos" panose="020B0004020202020204" pitchFamily="34" charset="0"/>
                <a:cs typeface="Times New Roman" panose="02020603050405020304" pitchFamily="18" charset="0"/>
              </a:rPr>
              <a:t>Vid masskadehändelser ska exponering för kemiska ämnen misstänkas. Det är av yttersta vikt att snabbt identifiera och behandla de skadade. Exponering för kemiska ämnen kan initialt ge upphov till få eller inga symtom, vilket riskerar att leda till felaktig triagering och fördröjd behandling.</a:t>
            </a:r>
          </a:p>
          <a:p>
            <a:pPr>
              <a:spcBef>
                <a:spcPts val="1244"/>
              </a:spcBef>
            </a:pPr>
            <a:r>
              <a:rPr lang="sv-SE" dirty="0">
                <a:ea typeface="Aptos" panose="020B0004020202020204" pitchFamily="34" charset="0"/>
                <a:cs typeface="Times New Roman" panose="02020603050405020304" pitchFamily="18" charset="0"/>
              </a:rPr>
              <a:t>Exponering för kemiska ämnen kan leda till varierande symtom beroende på exponeringssätt och dos. Det är viktigt att kunna tolka typiska förgiftningssymtom från milda till allvarliga, som hosta, illamående, kräkningar, ögonirritation, tryck över bröstet, pupillförändringar, slemsekretion, muskelsvaghet, ryckningar samt hudskador eller blåsbildning, som snabbt kan utvecklas till livshotande tillstånd såsom andningssvårigheter, kramper, muskelstelhet, medvetandesänkning och svåra hudskador.</a:t>
            </a:r>
          </a:p>
          <a:p>
            <a:r>
              <a:rPr lang="sv-SE" kern="0" dirty="0">
                <a:ea typeface="Aptos" panose="020B0004020202020204" pitchFamily="34" charset="0"/>
                <a:cs typeface="Times New Roman" panose="02020603050405020304" pitchFamily="18" charset="0"/>
              </a:rPr>
              <a:t>Vid masskadehändelser där antidoter är begränsade är det avgörande att prioritera de skadade baserat på allvarlighetsgrad och deras potential att dra nytta av tillgänglig behandling för att maximera överlevnaden. Antidoter som kan vara direkt livräddande i sådana situationer inkluderar bland annat antidoter mot nervgaser. Eftersom det inte alltid är möjligt att omedelbart identifiera det specifika giftet, blir symtomidentifiering en nödvändig metod för att snabbt kunna administrera rätt antidot.</a:t>
            </a:r>
          </a:p>
          <a:p>
            <a:endParaRPr lang="sv-SE" b="1" kern="0"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Traumatisk asfyxi</a:t>
            </a:r>
            <a:endParaRPr lang="sv-SE" dirty="0">
              <a:ea typeface="Aptos" panose="020B0004020202020204" pitchFamily="34" charset="0"/>
              <a:cs typeface="Times New Roman" panose="02020603050405020304" pitchFamily="18" charset="0"/>
            </a:endParaRPr>
          </a:p>
          <a:p>
            <a:pPr>
              <a:spcBef>
                <a:spcPts val="1244"/>
              </a:spcBef>
            </a:pPr>
            <a:r>
              <a:rPr lang="sv-SE" dirty="0">
                <a:ea typeface="Georgia" panose="02040502050405020303" pitchFamily="18" charset="0"/>
                <a:cs typeface="Times New Roman" panose="02020603050405020304" pitchFamily="18" charset="0"/>
              </a:rPr>
              <a:t>Vid en plötslig och okontrollerad rörelse av en folkmassa kan individer trampas ned. Trycket från folkmassan riskerar att bli högt och kan leda till allvarliga medicinska konsekvenser såsom skador från fall, inre skador och traumatisk kompressiv asfyxi. De primära åtgärderna vid traumatisk asfyxi är att säkra fria luftvägar, stödja otillräcklig andning och vid utebliven andning samt hjärtstopp utföra hjärt-lungräddning Personer drabbade av traumatisk kompressiv asfyxi kategoriseras enligt masskadetriagealgoritmen som svart (livlös) då de inte spontanandas. I händelser där </a:t>
            </a:r>
            <a:r>
              <a:rPr lang="sv-SE" dirty="0" err="1">
                <a:ea typeface="Georgia" panose="02040502050405020303" pitchFamily="18" charset="0"/>
                <a:cs typeface="Times New Roman" panose="02020603050405020304" pitchFamily="18" charset="0"/>
              </a:rPr>
              <a:t>kompressiv</a:t>
            </a:r>
            <a:r>
              <a:rPr lang="sv-SE" dirty="0">
                <a:ea typeface="Georgia" panose="02040502050405020303" pitchFamily="18" charset="0"/>
                <a:cs typeface="Times New Roman" panose="02020603050405020304" pitchFamily="18" charset="0"/>
              </a:rPr>
              <a:t> traumatisk </a:t>
            </a:r>
            <a:r>
              <a:rPr lang="sv-SE" dirty="0" err="1">
                <a:ea typeface="Georgia" panose="02040502050405020303" pitchFamily="18" charset="0"/>
                <a:cs typeface="Times New Roman" panose="02020603050405020304" pitchFamily="18" charset="0"/>
              </a:rPr>
              <a:t>asfyxi</a:t>
            </a:r>
            <a:r>
              <a:rPr lang="sv-SE" dirty="0">
                <a:ea typeface="Georgia" panose="02040502050405020303" pitchFamily="18" charset="0"/>
                <a:cs typeface="Times New Roman" panose="02020603050405020304" pitchFamily="18" charset="0"/>
              </a:rPr>
              <a:t> misstänks förekomma och om resurser finns tillgängliga utförs hjärt-lungräddning.   </a:t>
            </a:r>
          </a:p>
          <a:p>
            <a:pPr>
              <a:spcBef>
                <a:spcPts val="1244"/>
              </a:spcBef>
            </a:pPr>
            <a:r>
              <a:rPr lang="sv-SE" dirty="0">
                <a:ea typeface="Georgia" panose="02040502050405020303" pitchFamily="18" charset="0"/>
                <a:cs typeface="Times New Roman" panose="02020603050405020304" pitchFamily="18" charset="0"/>
              </a:rPr>
              <a:t> </a:t>
            </a:r>
            <a:endParaRPr lang="sv-SE" b="1" dirty="0">
              <a:ea typeface="Aptos" panose="020B0004020202020204" pitchFamily="34" charset="0"/>
              <a:cs typeface="Times New Roman" panose="02020603050405020304" pitchFamily="18" charset="0"/>
            </a:endParaRPr>
          </a:p>
          <a:p>
            <a:r>
              <a:rPr lang="sv-SE" b="1" dirty="0">
                <a:ea typeface="Aptos" panose="020B0004020202020204" pitchFamily="34" charset="0"/>
                <a:cs typeface="Times New Roman" panose="02020603050405020304" pitchFamily="18" charset="0"/>
              </a:rPr>
              <a:t>Sammanfattning</a:t>
            </a:r>
          </a:p>
          <a:p>
            <a:r>
              <a:rPr lang="sv-SE" dirty="0">
                <a:ea typeface="Aptos" panose="020B0004020202020204" pitchFamily="34" charset="0"/>
                <a:cs typeface="Times New Roman" panose="02020603050405020304" pitchFamily="18" charset="0"/>
              </a:rPr>
              <a:t>Gemensamt för både C-händelser och traumatiska asfyxi tillstånd är att de illustrerar behovet av en situationsanpassad tillämpning av masskadetriagealgoritmer. Algoritmen är grundläggande verktyg och beslutsträd för att snabbt hantera en masskadehändelse, men det är den medicinska kompetensen och det kliniska omdömet hos triagepersonalen som avgör om algoritmens inbyggda flexibilitet används korrekt. </a:t>
            </a:r>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17</a:t>
            </a:fld>
            <a:endParaRPr lang="sv-SE"/>
          </a:p>
        </p:txBody>
      </p:sp>
    </p:spTree>
    <p:extLst>
      <p:ext uri="{BB962C8B-B14F-4D97-AF65-F5344CB8AC3E}">
        <p14:creationId xmlns:p14="http://schemas.microsoft.com/office/powerpoint/2010/main" val="260761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 minut)</a:t>
            </a:r>
          </a:p>
          <a:p>
            <a:endParaRPr lang="sv-SE" b="1" dirty="0"/>
          </a:p>
          <a:p>
            <a:pPr eaLnBrk="0" fontAlgn="base" hangingPunct="0">
              <a:lnSpc>
                <a:spcPct val="100000"/>
              </a:lnSpc>
              <a:spcBef>
                <a:spcPct val="0"/>
              </a:spcBef>
              <a:spcAft>
                <a:spcPct val="0"/>
              </a:spcAft>
            </a:pPr>
            <a:r>
              <a:rPr lang="sv-SE" altLang="sv-SE" dirty="0"/>
              <a:t>Primärtriage, cirka en minut per skadad</a:t>
            </a:r>
          </a:p>
          <a:p>
            <a:pPr eaLnBrk="0" fontAlgn="base" hangingPunct="0">
              <a:lnSpc>
                <a:spcPct val="100000"/>
              </a:lnSpc>
              <a:spcBef>
                <a:spcPct val="0"/>
              </a:spcBef>
              <a:spcAft>
                <a:spcPct val="0"/>
              </a:spcAft>
            </a:pPr>
            <a:endParaRPr lang="sv-SE" altLang="sv-SE" dirty="0"/>
          </a:p>
          <a:p>
            <a:pPr eaLnBrk="0" fontAlgn="base" hangingPunct="0">
              <a:lnSpc>
                <a:spcPct val="100000"/>
              </a:lnSpc>
              <a:spcBef>
                <a:spcPct val="0"/>
              </a:spcBef>
              <a:spcAft>
                <a:spcPct val="0"/>
              </a:spcAft>
            </a:pPr>
            <a:r>
              <a:rPr lang="sv-SE" altLang="sv-SE" b="1" dirty="0"/>
              <a:t>Syfte:</a:t>
            </a:r>
          </a:p>
          <a:p>
            <a:pPr lvl="1" eaLnBrk="0" fontAlgn="base" hangingPunct="0">
              <a:lnSpc>
                <a:spcPct val="100000"/>
              </a:lnSpc>
              <a:spcBef>
                <a:spcPct val="0"/>
              </a:spcBef>
              <a:spcAft>
                <a:spcPct val="0"/>
              </a:spcAft>
            </a:pPr>
            <a:r>
              <a:rPr lang="sv-SE" altLang="sv-SE" dirty="0"/>
              <a:t>Identifiera tre livshotande tillstånd</a:t>
            </a:r>
          </a:p>
          <a:p>
            <a:pPr lvl="1" eaLnBrk="0" fontAlgn="base" hangingPunct="0">
              <a:lnSpc>
                <a:spcPct val="100000"/>
              </a:lnSpc>
              <a:spcBef>
                <a:spcPct val="0"/>
              </a:spcBef>
              <a:spcAft>
                <a:spcPct val="0"/>
              </a:spcAft>
            </a:pPr>
            <a:r>
              <a:rPr lang="sv-SE" altLang="sv-SE" dirty="0" err="1"/>
              <a:t>Hypovolemi</a:t>
            </a:r>
            <a:r>
              <a:rPr lang="sv-SE" altLang="sv-SE" dirty="0"/>
              <a:t> (blödning)</a:t>
            </a:r>
          </a:p>
          <a:p>
            <a:pPr lvl="1" eaLnBrk="0" fontAlgn="base" hangingPunct="0">
              <a:lnSpc>
                <a:spcPct val="100000"/>
              </a:lnSpc>
              <a:spcBef>
                <a:spcPct val="0"/>
              </a:spcBef>
              <a:spcAft>
                <a:spcPct val="0"/>
              </a:spcAft>
            </a:pPr>
            <a:r>
              <a:rPr lang="sv-SE" altLang="sv-SE" dirty="0" err="1"/>
              <a:t>Hypoxi</a:t>
            </a:r>
            <a:r>
              <a:rPr lang="sv-SE" altLang="sv-SE" dirty="0"/>
              <a:t> (syrebrist)</a:t>
            </a:r>
          </a:p>
          <a:p>
            <a:pPr lvl="1" eaLnBrk="0" fontAlgn="base" hangingPunct="0">
              <a:lnSpc>
                <a:spcPct val="100000"/>
              </a:lnSpc>
              <a:spcBef>
                <a:spcPct val="0"/>
              </a:spcBef>
              <a:spcAft>
                <a:spcPct val="0"/>
              </a:spcAft>
            </a:pPr>
            <a:r>
              <a:rPr lang="sv-SE" altLang="sv-SE" dirty="0"/>
              <a:t>Skallskada</a:t>
            </a:r>
          </a:p>
          <a:p>
            <a:pPr eaLnBrk="0" fontAlgn="base" hangingPunct="0">
              <a:lnSpc>
                <a:spcPct val="100000"/>
              </a:lnSpc>
              <a:spcBef>
                <a:spcPct val="0"/>
              </a:spcBef>
              <a:spcAft>
                <a:spcPct val="0"/>
              </a:spcAft>
            </a:pPr>
            <a:r>
              <a:rPr lang="sv-SE" altLang="sv-SE" b="1" dirty="0"/>
              <a:t>Åtgärder:</a:t>
            </a:r>
          </a:p>
          <a:p>
            <a:pPr lvl="1" eaLnBrk="0" fontAlgn="base" hangingPunct="0">
              <a:lnSpc>
                <a:spcPct val="100000"/>
              </a:lnSpc>
              <a:spcBef>
                <a:spcPct val="0"/>
              </a:spcBef>
              <a:spcAft>
                <a:spcPct val="0"/>
              </a:spcAft>
            </a:pPr>
            <a:r>
              <a:rPr lang="sv-SE" altLang="sv-SE" dirty="0"/>
              <a:t>Stoppa yttre livshotande blödning </a:t>
            </a:r>
          </a:p>
          <a:p>
            <a:pPr lvl="1" eaLnBrk="0" fontAlgn="base" hangingPunct="0">
              <a:lnSpc>
                <a:spcPct val="100000"/>
              </a:lnSpc>
              <a:spcBef>
                <a:spcPct val="0"/>
              </a:spcBef>
              <a:spcAft>
                <a:spcPct val="0"/>
              </a:spcAft>
            </a:pPr>
            <a:r>
              <a:rPr lang="sv-SE" altLang="sv-SE" dirty="0"/>
              <a:t>Öppna luftvägen (om barn överväg 5 inblåsningar)</a:t>
            </a:r>
          </a:p>
          <a:p>
            <a:pPr lvl="1" eaLnBrk="0" fontAlgn="base" hangingPunct="0">
              <a:lnSpc>
                <a:spcPct val="100000"/>
              </a:lnSpc>
              <a:spcBef>
                <a:spcPct val="0"/>
              </a:spcBef>
              <a:spcAft>
                <a:spcPct val="0"/>
              </a:spcAft>
            </a:pPr>
            <a:r>
              <a:rPr lang="sv-SE" altLang="sv-SE" dirty="0"/>
              <a:t>Identifiera skallskada </a:t>
            </a:r>
          </a:p>
          <a:p>
            <a:pPr eaLnBrk="0" fontAlgn="base" hangingPunct="0">
              <a:lnSpc>
                <a:spcPct val="100000"/>
              </a:lnSpc>
              <a:spcBef>
                <a:spcPct val="0"/>
              </a:spcBef>
              <a:spcAft>
                <a:spcPct val="0"/>
              </a:spcAft>
            </a:pPr>
            <a:r>
              <a:rPr lang="sv-SE" altLang="sv-SE" b="1" dirty="0"/>
              <a:t>Kontrollfrågor</a:t>
            </a:r>
          </a:p>
          <a:p>
            <a:pPr lvl="1" eaLnBrk="0" fontAlgn="base" hangingPunct="0">
              <a:lnSpc>
                <a:spcPct val="100000"/>
              </a:lnSpc>
              <a:spcBef>
                <a:spcPct val="0"/>
              </a:spcBef>
              <a:spcAft>
                <a:spcPct val="0"/>
              </a:spcAft>
            </a:pPr>
            <a:r>
              <a:rPr lang="sv-SE" altLang="sv-SE" dirty="0"/>
              <a:t>Normal andning?</a:t>
            </a:r>
          </a:p>
          <a:p>
            <a:pPr lvl="1" eaLnBrk="0" fontAlgn="base" hangingPunct="0">
              <a:lnSpc>
                <a:spcPct val="100000"/>
              </a:lnSpc>
              <a:spcBef>
                <a:spcPct val="0"/>
              </a:spcBef>
              <a:spcAft>
                <a:spcPct val="0"/>
              </a:spcAft>
            </a:pPr>
            <a:r>
              <a:rPr lang="sv-SE" altLang="sv-SE" dirty="0"/>
              <a:t>Livshotande blödning under kontroll?</a:t>
            </a:r>
          </a:p>
          <a:p>
            <a:pPr lvl="1" eaLnBrk="0" fontAlgn="base" hangingPunct="0">
              <a:lnSpc>
                <a:spcPct val="100000"/>
              </a:lnSpc>
              <a:spcBef>
                <a:spcPct val="0"/>
              </a:spcBef>
              <a:spcAft>
                <a:spcPct val="0"/>
              </a:spcAft>
            </a:pPr>
            <a:r>
              <a:rPr lang="sv-SE" altLang="sv-SE" dirty="0"/>
              <a:t>Medveten rörelse?</a:t>
            </a:r>
          </a:p>
          <a:p>
            <a:pPr eaLnBrk="0" fontAlgn="base" hangingPunct="0">
              <a:lnSpc>
                <a:spcPct val="100000"/>
              </a:lnSpc>
              <a:spcBef>
                <a:spcPct val="0"/>
              </a:spcBef>
              <a:spcAft>
                <a:spcPct val="0"/>
              </a:spcAft>
            </a:pPr>
            <a:r>
              <a:rPr lang="sv-SE" altLang="sv-SE" b="1" dirty="0"/>
              <a:t>Färgklassificera</a:t>
            </a:r>
          </a:p>
          <a:p>
            <a:pPr lvl="1" eaLnBrk="0" fontAlgn="base" hangingPunct="0">
              <a:lnSpc>
                <a:spcPct val="100000"/>
              </a:lnSpc>
              <a:spcBef>
                <a:spcPct val="0"/>
              </a:spcBef>
              <a:spcAft>
                <a:spcPct val="0"/>
              </a:spcAft>
            </a:pPr>
            <a:r>
              <a:rPr lang="sv-SE" altLang="sv-SE" dirty="0"/>
              <a:t>Livlös (svart)</a:t>
            </a:r>
          </a:p>
          <a:p>
            <a:pPr lvl="1" eaLnBrk="0" fontAlgn="base" hangingPunct="0">
              <a:lnSpc>
                <a:spcPct val="100000"/>
              </a:lnSpc>
              <a:spcBef>
                <a:spcPct val="0"/>
              </a:spcBef>
              <a:spcAft>
                <a:spcPct val="0"/>
              </a:spcAft>
            </a:pPr>
            <a:r>
              <a:rPr lang="sv-SE" altLang="sv-SE" dirty="0"/>
              <a:t>Omedelbar (röd)</a:t>
            </a:r>
          </a:p>
          <a:p>
            <a:pPr lvl="1" eaLnBrk="0" fontAlgn="base" hangingPunct="0">
              <a:lnSpc>
                <a:spcPct val="100000"/>
              </a:lnSpc>
              <a:spcBef>
                <a:spcPct val="0"/>
              </a:spcBef>
              <a:spcAft>
                <a:spcPct val="0"/>
              </a:spcAft>
            </a:pPr>
            <a:r>
              <a:rPr lang="sv-SE" altLang="sv-SE" dirty="0"/>
              <a:t>Brådskande (gul)</a:t>
            </a:r>
          </a:p>
          <a:p>
            <a:pPr lvl="1" eaLnBrk="0" fontAlgn="base" hangingPunct="0">
              <a:lnSpc>
                <a:spcPct val="100000"/>
              </a:lnSpc>
              <a:spcBef>
                <a:spcPct val="0"/>
              </a:spcBef>
              <a:spcAft>
                <a:spcPct val="0"/>
              </a:spcAft>
            </a:pPr>
            <a:r>
              <a:rPr lang="sv-SE" altLang="sv-SE" dirty="0"/>
              <a:t>Icke-brådskande (grön)</a:t>
            </a:r>
          </a:p>
          <a:p>
            <a:pPr lvl="1" eaLnBrk="0" fontAlgn="base" hangingPunct="0">
              <a:lnSpc>
                <a:spcPct val="100000"/>
              </a:lnSpc>
              <a:spcBef>
                <a:spcPct val="0"/>
              </a:spcBef>
              <a:spcAft>
                <a:spcPct val="0"/>
              </a:spcAft>
            </a:pPr>
            <a:r>
              <a:rPr lang="sv-SE" altLang="sv-SE" dirty="0"/>
              <a:t>Avvakta (Blå/vit)</a:t>
            </a:r>
          </a:p>
          <a:p>
            <a:pPr eaLnBrk="0" fontAlgn="base" hangingPunct="0">
              <a:lnSpc>
                <a:spcPct val="100000"/>
              </a:lnSpc>
              <a:spcBef>
                <a:spcPct val="0"/>
              </a:spcBef>
              <a:spcAft>
                <a:spcPct val="0"/>
              </a:spcAft>
            </a:pPr>
            <a:r>
              <a:rPr lang="sv-SE" altLang="sv-SE" b="1" dirty="0"/>
              <a:t>Mål</a:t>
            </a:r>
          </a:p>
          <a:p>
            <a:pPr lvl="1" eaLnBrk="0" fontAlgn="base" hangingPunct="0">
              <a:lnSpc>
                <a:spcPct val="100000"/>
              </a:lnSpc>
              <a:spcBef>
                <a:spcPct val="0"/>
              </a:spcBef>
              <a:spcAft>
                <a:spcPct val="0"/>
              </a:spcAft>
            </a:pPr>
            <a:r>
              <a:rPr lang="sv-SE" altLang="sv-SE" dirty="0"/>
              <a:t>Snabbt minska risken för dödsfall</a:t>
            </a:r>
          </a:p>
          <a:p>
            <a:pPr lvl="1" eaLnBrk="0" fontAlgn="base" hangingPunct="0">
              <a:lnSpc>
                <a:spcPct val="100000"/>
              </a:lnSpc>
              <a:spcBef>
                <a:spcPct val="0"/>
              </a:spcBef>
              <a:spcAft>
                <a:spcPct val="0"/>
              </a:spcAft>
            </a:pPr>
            <a:r>
              <a:rPr lang="sv-SE" altLang="sv-SE" dirty="0"/>
              <a:t>Prioritera skadade för avancerad vård</a:t>
            </a:r>
          </a:p>
          <a:p>
            <a:endParaRPr lang="sv-SE" b="1"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18</a:t>
            </a:fld>
            <a:endParaRPr lang="sv-SE"/>
          </a:p>
        </p:txBody>
      </p:sp>
    </p:spTree>
    <p:extLst>
      <p:ext uri="{BB962C8B-B14F-4D97-AF65-F5344CB8AC3E}">
        <p14:creationId xmlns:p14="http://schemas.microsoft.com/office/powerpoint/2010/main" val="2694343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19</a:t>
            </a:fld>
            <a:endParaRPr lang="sv-SE"/>
          </a:p>
        </p:txBody>
      </p:sp>
    </p:spTree>
    <p:extLst>
      <p:ext uri="{BB962C8B-B14F-4D97-AF65-F5344CB8AC3E}">
        <p14:creationId xmlns:p14="http://schemas.microsoft.com/office/powerpoint/2010/main" val="93688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(3 minuter)</a:t>
            </a:r>
          </a:p>
          <a:p>
            <a:endParaRPr lang="sv-SE" b="1" dirty="0"/>
          </a:p>
          <a:p>
            <a:r>
              <a:rPr lang="sv-SE" b="1" dirty="0"/>
              <a:t>Inledning</a:t>
            </a:r>
            <a:br>
              <a:rPr lang="sv-SE" dirty="0"/>
            </a:br>
            <a:r>
              <a:rPr lang="sv-SE" dirty="0"/>
              <a:t>Vi står inför situationer där behovet av vård överstiger vår förmåga att tillhandahålla den. Traditionella rutiner räcker inte till—vi behöver något annat.</a:t>
            </a:r>
            <a:endParaRPr lang="sv-SE" b="1" dirty="0"/>
          </a:p>
          <a:p>
            <a:pPr defTabSz="947867">
              <a:defRPr/>
            </a:pPr>
            <a:r>
              <a:rPr lang="sv-SE" b="1" dirty="0"/>
              <a:t>Definition – Vad är en masskadehändelse?</a:t>
            </a:r>
            <a:br>
              <a:rPr lang="sv-SE" dirty="0"/>
            </a:br>
            <a:r>
              <a:rPr lang="sv-SE" dirty="0"/>
              <a:t>En masskadehändelse </a:t>
            </a:r>
            <a:r>
              <a:rPr lang="sv-SE" dirty="0">
                <a:ea typeface="Georgia" panose="02040502050405020303" pitchFamily="18" charset="0"/>
                <a:cs typeface="Times New Roman" panose="02020603050405020304" pitchFamily="18" charset="0"/>
              </a:rPr>
              <a:t>definieras som en situation där behovet av medicinska och logistiska resurser kraftigt överstiger de tillgängliga. </a:t>
            </a:r>
            <a:r>
              <a:rPr lang="sv-SE" dirty="0"/>
              <a:t>Det innebär att vi inte längre kan hantera varje skadad efter ordinarie rutiner. </a:t>
            </a:r>
            <a:r>
              <a:rPr lang="sv-SE" dirty="0">
                <a:ea typeface="Georgia" panose="02040502050405020303" pitchFamily="18" charset="0"/>
                <a:cs typeface="Times New Roman" panose="02020603050405020304" pitchFamily="18" charset="0"/>
              </a:rPr>
              <a:t>Definitionen specificerar inte några explicita skadepanoraman, geografiska förhållanden eller händelsetyper.</a:t>
            </a:r>
            <a:r>
              <a:rPr lang="sv-SE" dirty="0"/>
              <a:t> </a:t>
            </a:r>
          </a:p>
          <a:p>
            <a:r>
              <a:rPr lang="sv-SE" b="1" dirty="0"/>
              <a:t>Geografiska och resursmässiga variationer</a:t>
            </a:r>
            <a:br>
              <a:rPr lang="sv-SE" dirty="0"/>
            </a:br>
            <a:r>
              <a:rPr lang="sv-SE" dirty="0"/>
              <a:t>Det här är inte en universell händelse – geografiska faktorer som avstånd till sjukhus, terräng, väder eller tidpunkt spelar in. Samtidigt påverkas vi av resurstillgänglighet: bemanning, ambulansflotta, närhet till specialistvård. Allt detta kräver stor flexibilitet och hög nivå av situationsmedvetenhet.</a:t>
            </a:r>
          </a:p>
          <a:p>
            <a:r>
              <a:rPr lang="sv-SE" b="1" dirty="0"/>
              <a:t>När och hur triageringssystemet aktiveras</a:t>
            </a:r>
            <a:br>
              <a:rPr lang="sv-SE" dirty="0"/>
            </a:br>
            <a:r>
              <a:rPr lang="sv-SE" dirty="0"/>
              <a:t>Vi aktiverar </a:t>
            </a:r>
            <a:r>
              <a:rPr lang="sv-SE" dirty="0" err="1"/>
              <a:t>masskadetriage</a:t>
            </a:r>
            <a:r>
              <a:rPr lang="sv-SE" dirty="0"/>
              <a:t> när vi bedömer att resursbalansen är ur spel och skadenivån är kritisk. Detta är inget vi gör tidigt på rutin – det aktiveras först när vi ser att belastningen överskrider kapaciteten, och när skadorna är så allvarliga att </a:t>
            </a:r>
            <a:r>
              <a:rPr lang="sv-SE" i="1" dirty="0"/>
              <a:t>snabb</a:t>
            </a:r>
            <a:r>
              <a:rPr lang="sv-SE" dirty="0"/>
              <a:t> prioritering krävs för att rädda flest liv.</a:t>
            </a:r>
          </a:p>
          <a:p>
            <a:r>
              <a:rPr lang="sv-SE" b="1" dirty="0"/>
              <a:t>Sammanfattningsvis</a:t>
            </a:r>
            <a:r>
              <a:rPr lang="sv-SE" dirty="0"/>
              <a:t>: masskadehändelser kräver att vi tänker om – från individnivå till systemnivå. Genom att förstå när och varför vi aktiverar triagesystemet bygger vi grunden för snabba, effektiva och rättvisa insatser.</a:t>
            </a:r>
          </a:p>
        </p:txBody>
      </p:sp>
      <p:sp>
        <p:nvSpPr>
          <p:cNvPr id="4" name="Platshållare för bildnummer 3"/>
          <p:cNvSpPr>
            <a:spLocks noGrp="1"/>
          </p:cNvSpPr>
          <p:nvPr>
            <p:ph type="sldNum" sz="quarter" idx="5"/>
          </p:nvPr>
        </p:nvSpPr>
        <p:spPr/>
        <p:txBody>
          <a:bodyPr/>
          <a:lstStyle/>
          <a:p>
            <a:fld id="{3BEAFA33-589A-4016-A92F-A9170BB2113C}" type="slidenum">
              <a:rPr lang="sv-SE" smtClean="0"/>
              <a:t>2</a:t>
            </a:fld>
            <a:endParaRPr lang="sv-SE"/>
          </a:p>
        </p:txBody>
      </p:sp>
    </p:spTree>
    <p:extLst>
      <p:ext uri="{BB962C8B-B14F-4D97-AF65-F5344CB8AC3E}">
        <p14:creationId xmlns:p14="http://schemas.microsoft.com/office/powerpoint/2010/main" val="315162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(2 minuter)</a:t>
            </a:r>
          </a:p>
          <a:p>
            <a:endParaRPr lang="sv-SE" b="1" dirty="0"/>
          </a:p>
          <a:p>
            <a:r>
              <a:rPr lang="sv-SE" b="1" dirty="0"/>
              <a:t>Inledning</a:t>
            </a:r>
            <a:endParaRPr lang="sv-SE" dirty="0"/>
          </a:p>
          <a:p>
            <a:r>
              <a:rPr lang="sv-SE" dirty="0"/>
              <a:t>Nu ska vi gå igenom masskadetriagealgoritmen som är en metod för snabb och effektiv prioritering av skadade vid stora olyckor med många skadade. Det är en primärtriage vilket betyder att vi gör en första bedömning av varje enskild drabbad på ungefär 60 sekunder.</a:t>
            </a:r>
          </a:p>
          <a:p>
            <a:r>
              <a:rPr lang="sv-SE" b="1" dirty="0"/>
              <a:t>Syfte med algoritmen</a:t>
            </a:r>
            <a:endParaRPr lang="sv-SE" dirty="0"/>
          </a:p>
          <a:p>
            <a:r>
              <a:rPr lang="sv-SE" dirty="0"/>
              <a:t>Huvudsyftet med masskadetriagealgoritmen är att snabbt identifiera tre livshotande tillstånd som kan vara avgörande för den skadades överlevnad. Dessa är hypovolemi, hypoxi och skallskada.</a:t>
            </a:r>
          </a:p>
          <a:p>
            <a:r>
              <a:rPr lang="sv-SE" b="1" dirty="0"/>
              <a:t>Hypovolemi och hypoxi</a:t>
            </a:r>
            <a:endParaRPr lang="sv-SE" dirty="0"/>
          </a:p>
          <a:p>
            <a:r>
              <a:rPr lang="sv-SE" dirty="0"/>
              <a:t>För hypovolemi, alltså svår blodförlust, handlar det framförallt om att snabbt stoppa livshotande yttre blödningar. Detta kan ofta göras med enkla åtgärder.</a:t>
            </a:r>
          </a:p>
          <a:p>
            <a:r>
              <a:rPr lang="sv-SE" dirty="0"/>
              <a:t>När det gäller hypoxi, alltså syrebrist, behöver vi säkerställa att luftvägarna är öppna. Om det gäller barn kan man även överväga att ge fem inblåsningar för att få igång andningen.</a:t>
            </a:r>
          </a:p>
          <a:p>
            <a:r>
              <a:rPr lang="sv-SE" b="1" dirty="0"/>
              <a:t>Skallskada</a:t>
            </a:r>
            <a:endParaRPr lang="sv-SE" dirty="0"/>
          </a:p>
          <a:p>
            <a:r>
              <a:rPr lang="sv-SE" dirty="0"/>
              <a:t>Skallskador är en annan kritisk punkt. Till skillnad från hypovolemi och hypoxi är det ofta svårt att göra någon omedelbar åtgärd på plats, men det är ändå livsviktigt att snabbt känna igen tecken på allvarlig skallskada. Detta innebär att vi behöver göra en snabb bedömning, ställa kontrollfrågor och bestämma prioritet för hur snabbt den skadade måste till avancerad vård.</a:t>
            </a:r>
          </a:p>
          <a:p>
            <a:r>
              <a:rPr lang="sv-SE" b="1" dirty="0"/>
              <a:t>Avslutning</a:t>
            </a:r>
            <a:endParaRPr lang="sv-SE" dirty="0"/>
          </a:p>
          <a:p>
            <a:r>
              <a:rPr lang="sv-SE" dirty="0"/>
              <a:t>Masskadetriage handlar om att snabbt med enkla åtgärder minska risken för död eller allvarlig försämring hos de skadade, genom att prioritera livshotande tillstånd som går att påverka direkt och samtidigt identifiera skadade som behöver omedelbar avancerad vård.</a:t>
            </a:r>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3</a:t>
            </a:fld>
            <a:endParaRPr lang="sv-SE"/>
          </a:p>
        </p:txBody>
      </p:sp>
    </p:spTree>
    <p:extLst>
      <p:ext uri="{BB962C8B-B14F-4D97-AF65-F5344CB8AC3E}">
        <p14:creationId xmlns:p14="http://schemas.microsoft.com/office/powerpoint/2010/main" val="6939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 minut)</a:t>
            </a:r>
          </a:p>
          <a:p>
            <a:endParaRPr lang="sv-SE" b="1" dirty="0"/>
          </a:p>
          <a:p>
            <a:r>
              <a:rPr lang="sv-SE" b="1" dirty="0"/>
              <a:t>Inledning</a:t>
            </a:r>
          </a:p>
          <a:p>
            <a:r>
              <a:rPr lang="sv-SE" dirty="0"/>
              <a:t>Den här algoritmen är utformad främst för hälso‑ och sjukvårdspersonal, men rekommenderas också att användas av polis, räddningstjänst och försvarsmakt.</a:t>
            </a:r>
          </a:p>
          <a:p>
            <a:r>
              <a:rPr lang="sv-SE" b="1" dirty="0"/>
              <a:t>Vem ska använda algoritmen? </a:t>
            </a:r>
          </a:p>
          <a:p>
            <a:r>
              <a:rPr lang="sv-SE" dirty="0"/>
              <a:t>Alla aktörer på plats – sjukvård, polis, räddningstjänst och försvarsmakt – bör använda algoritmen. Syftet är att alla snabbt kan börja triagera, utföra livräddande åtgärder och klassificera skadade med färgkodning enligt gemensamma principer.</a:t>
            </a:r>
          </a:p>
          <a:p>
            <a:r>
              <a:rPr lang="sv-SE" b="1" dirty="0"/>
              <a:t>Hur stärker det samarbetet</a:t>
            </a:r>
          </a:p>
          <a:p>
            <a:r>
              <a:rPr lang="sv-SE" dirty="0"/>
              <a:t>När alla använder samma system får vi ett enhetligt arbetssätt. Det skapar tydlighet och samordning i en pressad situation.</a:t>
            </a:r>
          </a:p>
          <a:p>
            <a:r>
              <a:rPr lang="sv-SE" b="1" dirty="0"/>
              <a:t>Avslutning:</a:t>
            </a:r>
          </a:p>
          <a:p>
            <a:r>
              <a:rPr lang="sv-SE" dirty="0"/>
              <a:t>Genom att sprida användningen av algoritmen över professioner bygger vi ett effektivt gränsöverskridande samarbete, vilket är avgörande vid masskadehändelser.</a:t>
            </a:r>
          </a:p>
          <a:p>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4</a:t>
            </a:fld>
            <a:endParaRPr lang="sv-SE"/>
          </a:p>
        </p:txBody>
      </p:sp>
    </p:spTree>
    <p:extLst>
      <p:ext uri="{BB962C8B-B14F-4D97-AF65-F5344CB8AC3E}">
        <p14:creationId xmlns:p14="http://schemas.microsoft.com/office/powerpoint/2010/main" val="161006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(3 minuter)</a:t>
            </a:r>
          </a:p>
          <a:p>
            <a:endParaRPr lang="sv-SE" b="1" dirty="0"/>
          </a:p>
          <a:p>
            <a:r>
              <a:rPr lang="sv-SE" b="1" dirty="0"/>
              <a:t>Inledning</a:t>
            </a:r>
            <a:br>
              <a:rPr lang="sv-SE" dirty="0"/>
            </a:br>
            <a:r>
              <a:rPr lang="sv-SE" dirty="0"/>
              <a:t>Genom att använda samma triagealgoritm kan alla på plats snabbt börja bedöma, prioritera och genomföra livräddande åtgärder enligt gemensamma principer. Det skapar en tydlig och strukturerad insats där alla arbetar mot samma mål.</a:t>
            </a:r>
          </a:p>
          <a:p>
            <a:r>
              <a:rPr lang="sv-SE" b="1" dirty="0"/>
              <a:t>Mobilisering av frivilliga och oskadda:</a:t>
            </a:r>
            <a:br>
              <a:rPr lang="sv-SE" dirty="0"/>
            </a:br>
            <a:r>
              <a:rPr lang="sv-SE" dirty="0"/>
              <a:t>När resurser är begränsade är det också viktigt att tidigt mobilisera oskadda och lindrigt skadade personer samt frivilligorganisationer som finns på plats. De kan göra stor nytta genom att exempelvis stoppa blödningar, lägga personer i stabilt sidoläge, hjälpa till med HLR och förebygga nedkylning.</a:t>
            </a:r>
          </a:p>
          <a:p>
            <a:r>
              <a:rPr lang="sv-SE" b="1" dirty="0"/>
              <a:t>Begränsningar för frivilliga:</a:t>
            </a:r>
            <a:br>
              <a:rPr lang="sv-SE" dirty="0"/>
            </a:br>
            <a:r>
              <a:rPr lang="sv-SE" dirty="0"/>
              <a:t>Det är dock viktigt att dessa frivilliga och oskadda inte själva utför triageklassificering. Det ansvaret ligger hos utbildad personal.</a:t>
            </a:r>
          </a:p>
          <a:p>
            <a:r>
              <a:rPr lang="sv-SE" b="1" dirty="0"/>
              <a:t>Medicinskt ansvar och beslut:</a:t>
            </a:r>
            <a:br>
              <a:rPr lang="sv-SE" dirty="0"/>
            </a:br>
            <a:r>
              <a:rPr lang="sv-SE" dirty="0"/>
              <a:t>Beslut om att använda triagekategorierna 'Avvakta' (blå/vit) eller 'Livlös' – vilket i praktiken betyder att avstå från HLR eller andra livräddande insatser – Beslutet får endast fattas av den medicinskt ansvarige för händelsen. </a:t>
            </a:r>
          </a:p>
          <a:p>
            <a:r>
              <a:rPr lang="sv-SE" b="1" dirty="0"/>
              <a:t>Lagkrav och medicinsk ambitionsnivå:</a:t>
            </a:r>
            <a:br>
              <a:rPr lang="sv-SE" dirty="0"/>
            </a:br>
            <a:r>
              <a:rPr lang="sv-SE" dirty="0"/>
              <a:t>Enligt hälso- och sjukvårdslagen ska vården ges på lika villkor och med god kvalitet baserad på vetenskap och beprövad erfarenhet. Om man vid en masskadehändelse behöver sänka ambitionsnivån krävs ett tydligt medicinskt inriktningsbeslut från den medicinskt ansvarige för händelsen.</a:t>
            </a:r>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5</a:t>
            </a:fld>
            <a:endParaRPr lang="sv-SE"/>
          </a:p>
        </p:txBody>
      </p:sp>
    </p:spTree>
    <p:extLst>
      <p:ext uri="{BB962C8B-B14F-4D97-AF65-F5344CB8AC3E}">
        <p14:creationId xmlns:p14="http://schemas.microsoft.com/office/powerpoint/2010/main" val="134747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(5 minuter)</a:t>
            </a:r>
          </a:p>
          <a:p>
            <a:endParaRPr lang="sv-SE" b="1" dirty="0"/>
          </a:p>
          <a:p>
            <a:pPr defTabSz="947867">
              <a:defRPr/>
            </a:pPr>
            <a:r>
              <a:rPr lang="sv-SE" b="1" dirty="0"/>
              <a:t>Inledning</a:t>
            </a:r>
          </a:p>
          <a:p>
            <a:pPr defTabSz="947867">
              <a:defRPr/>
            </a:pPr>
            <a:r>
              <a:rPr lang="sv-SE" dirty="0">
                <a:ea typeface="Aptos" panose="020B0004020202020204" pitchFamily="34" charset="0"/>
                <a:cs typeface="Times New Roman" panose="02020603050405020304" pitchFamily="18" charset="0"/>
              </a:rPr>
              <a:t>Medicinskt inriktningsbeslut är ett strategiskt beslut, fattat av den medicinskt ansvarige (MA), som fastställer den medicinska ambitionsnivån baserat på aktuella resurser, för att optimera resursanvändning och säkerställa likvärdig vård under extraordinära förhållanden</a:t>
            </a:r>
          </a:p>
          <a:p>
            <a:pPr defTabSz="947867" eaLnBrk="0" fontAlgn="base" hangingPunct="0">
              <a:spcBef>
                <a:spcPct val="0"/>
              </a:spcBef>
              <a:spcAft>
                <a:spcPct val="0"/>
              </a:spcAft>
            </a:pPr>
            <a:r>
              <a:rPr lang="sv-SE" altLang="sv-SE" b="1" dirty="0"/>
              <a:t>Medicinskt inriktningsbeslut vid flera parallella händelser</a:t>
            </a:r>
          </a:p>
          <a:p>
            <a:r>
              <a:rPr lang="sv-SE" dirty="0"/>
              <a:t>Det behövs ett gemensamt medicinskt inriktningsbeslut vid flera parallella skadeplatser för helhetsansvar och samråd. När vi har olyckor på flera platser kan beslut och resurser spridas. Därför är det avgörande att den särskilda sjukvårdsledningen tar ett övergripande helhetsansvar. Detta bör göras i nära samråd med de lokalt medicinskt ansvariga på varje plats.</a:t>
            </a:r>
          </a:p>
          <a:p>
            <a:r>
              <a:rPr lang="sv-SE" b="1" kern="0" dirty="0">
                <a:ea typeface="Aptos" panose="020B0004020202020204" pitchFamily="34" charset="0"/>
                <a:cs typeface="Times New Roman" panose="02020603050405020304" pitchFamily="18" charset="0"/>
              </a:rPr>
              <a:t>Obalans mellan tillgängliga resurser och det faktiska vårdbehovet</a:t>
            </a:r>
            <a:endParaRPr lang="sv-SE" b="1" dirty="0"/>
          </a:p>
          <a:p>
            <a:pPr defTabSz="947867">
              <a:defRPr/>
            </a:pPr>
            <a:r>
              <a:rPr lang="sv-SE" dirty="0">
                <a:ea typeface="Aptos" panose="020B0004020202020204" pitchFamily="34" charset="0"/>
                <a:cs typeface="Times New Roman" panose="02020603050405020304" pitchFamily="18" charset="0"/>
              </a:rPr>
              <a:t>Vid masskadesituationer uppstår en obalans mellan tillgängliga resurser och det faktiska vårdbehovet. Exempelvis kan sjukhus ha ledig operations- och intensivvårdskapacitet men transportresurser från skadeplatsen kan vara otillräckliga för att snabbt föra de mest allvarligt skadade till sjukhus. Omvänt kan det finnas god transportkapacitet men brist på operationssalar eller intensivvårdsplatser på sjukhusen. Denna obalans kan leda till fördröjningar i vårdkedjan och påverka den skadades överlevnadschanser negativt.</a:t>
            </a:r>
          </a:p>
          <a:p>
            <a:r>
              <a:rPr lang="sv-SE" b="1" dirty="0"/>
              <a:t>Sänkt medicinsk ambitionsnivå</a:t>
            </a:r>
          </a:p>
          <a:p>
            <a:r>
              <a:rPr lang="sv-SE" dirty="0"/>
              <a:t>Den medicinska ambitionsnivån kan gälla lokal, regional eller nationellt.</a:t>
            </a:r>
          </a:p>
          <a:p>
            <a:r>
              <a:rPr lang="sv-SE" b="1" dirty="0"/>
              <a:t>Dynamisk process</a:t>
            </a:r>
          </a:p>
          <a:p>
            <a:r>
              <a:rPr lang="sv-SE" kern="0" dirty="0">
                <a:ea typeface="Aptos" panose="020B0004020202020204" pitchFamily="34" charset="0"/>
                <a:cs typeface="Times New Roman" panose="02020603050405020304" pitchFamily="18" charset="0"/>
              </a:rPr>
              <a:t>Där bedömningar ändras allteftersom situationen och förutsättningarna förändras</a:t>
            </a:r>
            <a:endParaRPr lang="sv-SE" b="1" dirty="0"/>
          </a:p>
          <a:p>
            <a:r>
              <a:rPr lang="sv-SE" b="1" dirty="0"/>
              <a:t>Sammanfattning:</a:t>
            </a:r>
          </a:p>
          <a:p>
            <a:r>
              <a:rPr lang="sv-SE" dirty="0"/>
              <a:t>Ett gemensamt medicinskt inriktningsbeslut ger oss effektivitet och likvärdig vård vid flera skadeplatshändelser.</a:t>
            </a:r>
          </a:p>
        </p:txBody>
      </p:sp>
      <p:sp>
        <p:nvSpPr>
          <p:cNvPr id="4" name="Platshållare för bildnummer 3"/>
          <p:cNvSpPr>
            <a:spLocks noGrp="1"/>
          </p:cNvSpPr>
          <p:nvPr>
            <p:ph type="sldNum" sz="quarter" idx="5"/>
          </p:nvPr>
        </p:nvSpPr>
        <p:spPr/>
        <p:txBody>
          <a:bodyPr/>
          <a:lstStyle/>
          <a:p>
            <a:fld id="{3BEAFA33-589A-4016-A92F-A9170BB2113C}" type="slidenum">
              <a:rPr lang="sv-SE" smtClean="0"/>
              <a:t>6</a:t>
            </a:fld>
            <a:endParaRPr lang="sv-SE"/>
          </a:p>
        </p:txBody>
      </p:sp>
    </p:spTree>
    <p:extLst>
      <p:ext uri="{BB962C8B-B14F-4D97-AF65-F5344CB8AC3E}">
        <p14:creationId xmlns:p14="http://schemas.microsoft.com/office/powerpoint/2010/main" val="105264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(2 minuter)</a:t>
            </a:r>
          </a:p>
          <a:p>
            <a:endParaRPr lang="sv-SE" b="1" dirty="0"/>
          </a:p>
          <a:p>
            <a:pPr defTabSz="947867">
              <a:defRPr/>
            </a:pPr>
            <a:r>
              <a:rPr lang="sv-SE" b="1" dirty="0"/>
              <a:t>Inledning</a:t>
            </a:r>
          </a:p>
          <a:p>
            <a:pPr defTabSz="947867">
              <a:defRPr/>
            </a:pPr>
            <a:r>
              <a:rPr lang="sv-SE" dirty="0">
                <a:ea typeface="Aptos" panose="020B0004020202020204" pitchFamily="34" charset="0"/>
                <a:cs typeface="Times New Roman" panose="02020603050405020304" pitchFamily="18" charset="0"/>
              </a:rPr>
              <a:t>Vid större händelse kommer många att spontant söka sig till sjukvård utan att först ha blivit bedömd på skadeplatsen.</a:t>
            </a:r>
          </a:p>
          <a:p>
            <a:pPr defTabSz="947867" eaLnBrk="0" fontAlgn="base" hangingPunct="0">
              <a:spcBef>
                <a:spcPct val="0"/>
              </a:spcBef>
              <a:spcAft>
                <a:spcPct val="0"/>
              </a:spcAft>
            </a:pPr>
            <a:r>
              <a:rPr lang="sv-SE" altLang="sv-SE" b="1" dirty="0"/>
              <a:t>Masskadetriage</a:t>
            </a:r>
          </a:p>
          <a:p>
            <a:pPr defTabSz="947867" eaLnBrk="0" fontAlgn="base" hangingPunct="0">
              <a:spcBef>
                <a:spcPct val="0"/>
              </a:spcBef>
              <a:spcAft>
                <a:spcPct val="0"/>
              </a:spcAft>
              <a:defRPr/>
            </a:pPr>
            <a:r>
              <a:rPr lang="sv-SE" dirty="0">
                <a:ea typeface="Aptos" panose="020B0004020202020204" pitchFamily="34" charset="0"/>
                <a:cs typeface="Tahoma" panose="020B0604030504040204" pitchFamily="34" charset="0"/>
              </a:rPr>
              <a:t>Masskadetriagering vid spontan ankomst till sjukvårdsinrättning ska genomföras på personer som själva, eller med hjälp av andra, tagit sig till vården utan att ha triagerats på skadeplatsen. Den färgklassificering som tilldelas genom masskadetriagealgoritmen speglar den initiala bedömningen vid ankomst. </a:t>
            </a:r>
          </a:p>
          <a:p>
            <a:pPr defTabSz="947867" eaLnBrk="0" fontAlgn="base" hangingPunct="0">
              <a:spcBef>
                <a:spcPct val="0"/>
              </a:spcBef>
              <a:spcAft>
                <a:spcPct val="0"/>
              </a:spcAft>
              <a:defRPr/>
            </a:pPr>
            <a:r>
              <a:rPr lang="sv-SE" b="1" dirty="0">
                <a:ea typeface="Aptos" panose="020B0004020202020204" pitchFamily="34" charset="0"/>
                <a:cs typeface="Tahoma" panose="020B0604030504040204" pitchFamily="34" charset="0"/>
              </a:rPr>
              <a:t>Kvalificerad medicinsk bedömning</a:t>
            </a:r>
          </a:p>
          <a:p>
            <a:pPr defTabSz="947867" eaLnBrk="0" fontAlgn="base" hangingPunct="0">
              <a:spcBef>
                <a:spcPct val="0"/>
              </a:spcBef>
              <a:spcAft>
                <a:spcPct val="0"/>
              </a:spcAft>
              <a:defRPr/>
            </a:pPr>
            <a:r>
              <a:rPr lang="sv-SE" dirty="0">
                <a:ea typeface="Aptos" panose="020B0004020202020204" pitchFamily="34" charset="0"/>
                <a:cs typeface="Tahoma" panose="020B0604030504040204" pitchFamily="34" charset="0"/>
              </a:rPr>
              <a:t>När den skadade genomgått masskadetriage och ytterligare kvalificerade medicinska bedömningar och åtgärder har utförts, exempelvis på uppsamlingsplats, i ambulans eller efter ankomst till sjukvårdsinrättning, finns i nuläget ingen gemensam algoritm eller rapporteringsmall för fortsatt triagering. </a:t>
            </a:r>
            <a:endParaRPr lang="sv-SE" dirty="0">
              <a:ea typeface="Aptos" panose="020B0004020202020204" pitchFamily="34" charset="0"/>
              <a:cs typeface="Times New Roman" panose="02020603050405020304" pitchFamily="18" charset="0"/>
            </a:endParaRPr>
          </a:p>
          <a:p>
            <a:r>
              <a:rPr lang="sv-SE" b="1" dirty="0"/>
              <a:t>Sammanfattning:</a:t>
            </a:r>
          </a:p>
          <a:p>
            <a:r>
              <a:rPr lang="sv-SE" dirty="0">
                <a:ea typeface="Aptos" panose="020B0004020202020204" pitchFamily="34" charset="0"/>
                <a:cs typeface="Tahoma" panose="020B0604030504040204" pitchFamily="34" charset="0"/>
              </a:rPr>
              <a:t>Syftet med att sjukvårdsinrättningar masskadetriagerar är att säkerställa att alla skadade från samma händelse prioriteras enligt en gemensam, standardiserad algoritm, oavsett hur de anländer – med egen bil, till fots eller på annat sätt. </a:t>
            </a:r>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7</a:t>
            </a:fld>
            <a:endParaRPr lang="sv-SE"/>
          </a:p>
        </p:txBody>
      </p:sp>
    </p:spTree>
    <p:extLst>
      <p:ext uri="{BB962C8B-B14F-4D97-AF65-F5344CB8AC3E}">
        <p14:creationId xmlns:p14="http://schemas.microsoft.com/office/powerpoint/2010/main" val="302146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(2 minuter)</a:t>
            </a:r>
          </a:p>
          <a:p>
            <a:pPr defTabSz="947867">
              <a:spcBef>
                <a:spcPts val="1244"/>
              </a:spcBef>
              <a:defRPr/>
            </a:pPr>
            <a:r>
              <a:rPr lang="sv-SE" dirty="0"/>
              <a:t>En triagekategori är en </a:t>
            </a:r>
            <a:r>
              <a:rPr lang="sv-SE" dirty="0" err="1"/>
              <a:t>färgkodad</a:t>
            </a:r>
            <a:r>
              <a:rPr lang="sv-SE" dirty="0"/>
              <a:t> prioriteringsnivå som används för att sortera skadade patienter utifrån hur brådskande de behöver vård. Vi kommer att gå igenom varje kategori mer i detalj senare i utbildningen – vad var och en betyder och vilka kriterier som används.</a:t>
            </a:r>
          </a:p>
          <a:p>
            <a:pPr>
              <a:spcBef>
                <a:spcPts val="1244"/>
              </a:spcBef>
            </a:pPr>
            <a:endParaRPr lang="sv-SE" dirty="0">
              <a:ea typeface="Georgia" panose="02040502050405020303" pitchFamily="18" charset="0"/>
              <a:cs typeface="Times New Roman" panose="02020603050405020304" pitchFamily="18" charset="0"/>
            </a:endParaRP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RÖD</a:t>
            </a:r>
            <a:r>
              <a:rPr lang="sv-SE" dirty="0">
                <a:ea typeface="Georgia" panose="02040502050405020303" pitchFamily="18" charset="0"/>
                <a:cs typeface="Times New Roman" panose="02020603050405020304" pitchFamily="18" charset="0"/>
              </a:rPr>
              <a:t> – Omedelbart</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GUL</a:t>
            </a:r>
            <a:r>
              <a:rPr lang="sv-SE" dirty="0">
                <a:ea typeface="Georgia" panose="02040502050405020303" pitchFamily="18" charset="0"/>
                <a:cs typeface="Times New Roman" panose="02020603050405020304" pitchFamily="18" charset="0"/>
              </a:rPr>
              <a:t> – Brådskande</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GRÖN</a:t>
            </a:r>
            <a:r>
              <a:rPr lang="sv-SE" dirty="0">
                <a:ea typeface="Georgia" panose="02040502050405020303" pitchFamily="18" charset="0"/>
                <a:cs typeface="Times New Roman" panose="02020603050405020304" pitchFamily="18" charset="0"/>
              </a:rPr>
              <a:t> – Icke brådskande</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BLÅ/VIT</a:t>
            </a:r>
            <a:r>
              <a:rPr lang="sv-SE" dirty="0">
                <a:ea typeface="Georgia" panose="02040502050405020303" pitchFamily="18" charset="0"/>
                <a:cs typeface="Times New Roman" panose="02020603050405020304" pitchFamily="18" charset="0"/>
              </a:rPr>
              <a:t> – Avvakta</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SVART – </a:t>
            </a:r>
            <a:r>
              <a:rPr lang="sv-SE" dirty="0">
                <a:ea typeface="Georgia" panose="02040502050405020303" pitchFamily="18" charset="0"/>
                <a:cs typeface="Times New Roman" panose="02020603050405020304" pitchFamily="18" charset="0"/>
              </a:rPr>
              <a:t>Livlös: </a:t>
            </a:r>
          </a:p>
          <a:p>
            <a:pPr marL="177725" indent="-177725">
              <a:spcBef>
                <a:spcPts val="1244"/>
              </a:spcBef>
              <a:buFont typeface="Arial" panose="020B0604020202020204" pitchFamily="34" charset="0"/>
              <a:buChar char="•"/>
            </a:pPr>
            <a:endParaRPr lang="sv-SE" i="1" dirty="0">
              <a:ea typeface="Georgia" panose="02040502050405020303" pitchFamily="18" charset="0"/>
              <a:cs typeface="Times New Roman" panose="02020603050405020304" pitchFamily="18" charset="0"/>
            </a:endParaRPr>
          </a:p>
          <a:p>
            <a:pPr defTabSz="947867">
              <a:defRPr/>
            </a:pPr>
            <a:endParaRPr lang="sv-SE" b="1" kern="0"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8</a:t>
            </a:fld>
            <a:endParaRPr lang="sv-SE"/>
          </a:p>
        </p:txBody>
      </p:sp>
    </p:spTree>
    <p:extLst>
      <p:ext uri="{BB962C8B-B14F-4D97-AF65-F5344CB8AC3E}">
        <p14:creationId xmlns:p14="http://schemas.microsoft.com/office/powerpoint/2010/main" val="55443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(1 minut)</a:t>
            </a:r>
          </a:p>
          <a:p>
            <a:pPr defTabSz="947867">
              <a:defRPr/>
            </a:pPr>
            <a:endParaRPr lang="sv-SE" b="1" dirty="0"/>
          </a:p>
          <a:p>
            <a:pPr defTabSz="947867">
              <a:defRPr/>
            </a:pPr>
            <a:r>
              <a:rPr lang="sv-SE" b="1" dirty="0"/>
              <a:t>Sållning</a:t>
            </a:r>
          </a:p>
          <a:p>
            <a:pPr defTabSz="947867">
              <a:defRPr/>
            </a:pPr>
            <a:r>
              <a:rPr lang="sv-SE" kern="0" dirty="0">
                <a:ea typeface="Aptos" panose="020B0004020202020204" pitchFamily="34" charset="0"/>
                <a:cs typeface="Times New Roman" panose="02020603050405020304" pitchFamily="18" charset="0"/>
              </a:rPr>
              <a:t>Syftet med sållningen är att snabbt identifiera och gruppera de drabbade i tre kategorier baserat på deras reaktioner</a:t>
            </a:r>
            <a:r>
              <a:rPr lang="sv-SE" b="1" kern="0" dirty="0">
                <a:ea typeface="Aptos" panose="020B0004020202020204" pitchFamily="34" charset="0"/>
                <a:cs typeface="Times New Roman" panose="02020603050405020304" pitchFamily="18" charset="0"/>
              </a:rPr>
              <a:t>.</a:t>
            </a:r>
          </a:p>
          <a:p>
            <a:pPr defTabSz="947867">
              <a:defRPr/>
            </a:pPr>
            <a:r>
              <a:rPr lang="sv-SE" b="1" kern="0" dirty="0">
                <a:cs typeface="Times New Roman" panose="02020603050405020304" pitchFamily="18" charset="0"/>
              </a:rPr>
              <a:t>Livräddande åtgärder</a:t>
            </a:r>
          </a:p>
          <a:p>
            <a:pPr defTabSz="947867">
              <a:defRPr/>
            </a:pPr>
            <a:r>
              <a:rPr lang="sv-SE" kern="0" dirty="0">
                <a:ea typeface="Aptos" panose="020B0004020202020204" pitchFamily="34" charset="0"/>
                <a:cs typeface="Times New Roman" panose="02020603050405020304" pitchFamily="18" charset="0"/>
              </a:rPr>
              <a:t>Få </a:t>
            </a:r>
            <a:r>
              <a:rPr lang="sv-SE" dirty="0">
                <a:ea typeface="Aptos" panose="020B0004020202020204" pitchFamily="34" charset="0"/>
                <a:cs typeface="Times New Roman" panose="02020603050405020304" pitchFamily="18" charset="0"/>
              </a:rPr>
              <a:t>prioriterade livräddande enkla åtgärder som utförs i direkt samband med masskadetriage</a:t>
            </a:r>
          </a:p>
          <a:p>
            <a:pPr defTabSz="947867">
              <a:defRPr/>
            </a:pPr>
            <a:r>
              <a:rPr lang="sv-SE" b="1" dirty="0">
                <a:ea typeface="Aptos" panose="020B0004020202020204" pitchFamily="34" charset="0"/>
                <a:cs typeface="Times New Roman" panose="02020603050405020304" pitchFamily="18" charset="0"/>
              </a:rPr>
              <a:t>Bedömning</a:t>
            </a:r>
          </a:p>
          <a:p>
            <a:pPr defTabSz="947867">
              <a:defRPr/>
            </a:pPr>
            <a:r>
              <a:rPr lang="sv-SE" kern="0" dirty="0">
                <a:ea typeface="Aptos" panose="020B0004020202020204" pitchFamily="34" charset="0"/>
                <a:cs typeface="Times New Roman" panose="02020603050405020304" pitchFamily="18" charset="0"/>
              </a:rPr>
              <a:t>Varje drabbad person ska bedömas individuellt. </a:t>
            </a:r>
          </a:p>
          <a:p>
            <a:pPr defTabSz="947867">
              <a:defRPr/>
            </a:pPr>
            <a:r>
              <a:rPr lang="sv-SE" b="1" kern="0" dirty="0">
                <a:ea typeface="Aptos" panose="020B0004020202020204" pitchFamily="34" charset="0"/>
                <a:cs typeface="Times New Roman" panose="02020603050405020304" pitchFamily="18" charset="0"/>
              </a:rPr>
              <a:t>Färgklassificering</a:t>
            </a:r>
          </a:p>
          <a:p>
            <a:pPr defTabSz="947867">
              <a:defRPr/>
            </a:pPr>
            <a:r>
              <a:rPr lang="sv-SE" kern="0" dirty="0">
                <a:ea typeface="Aptos" panose="020B0004020202020204" pitchFamily="34" charset="0"/>
                <a:cs typeface="Times New Roman" panose="02020603050405020304" pitchFamily="18" charset="0"/>
              </a:rPr>
              <a:t>Efter hur snabbt den skadade behöver kvalificerad medicinsk vård.</a:t>
            </a:r>
          </a:p>
          <a:p>
            <a:pPr defTabSz="947867">
              <a:defRPr/>
            </a:pPr>
            <a:r>
              <a:rPr lang="sv-SE" b="1" kern="0" dirty="0">
                <a:ea typeface="Aptos" panose="020B0004020202020204" pitchFamily="34" charset="0"/>
                <a:cs typeface="Times New Roman" panose="02020603050405020304" pitchFamily="18" charset="0"/>
              </a:rPr>
              <a:t>Sammanfattning</a:t>
            </a:r>
          </a:p>
          <a:p>
            <a:pPr defTabSz="947867">
              <a:defRPr/>
            </a:pPr>
            <a:r>
              <a:rPr lang="sv-SE" kern="0" dirty="0">
                <a:ea typeface="Aptos" panose="020B0004020202020204" pitchFamily="34" charset="0"/>
                <a:cs typeface="Times New Roman" panose="02020603050405020304" pitchFamily="18" charset="0"/>
              </a:rPr>
              <a:t>Steg 2-4 har en rekommenderad tidsram på cirka 60 sekunder per skadad. </a:t>
            </a:r>
          </a:p>
          <a:p>
            <a:pPr defTabSz="947867">
              <a:defRPr/>
            </a:pPr>
            <a:endParaRPr lang="sv-SE" b="1" kern="0"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9</a:t>
            </a:fld>
            <a:endParaRPr lang="sv-SE"/>
          </a:p>
        </p:txBody>
      </p:sp>
    </p:spTree>
    <p:extLst>
      <p:ext uri="{BB962C8B-B14F-4D97-AF65-F5344CB8AC3E}">
        <p14:creationId xmlns:p14="http://schemas.microsoft.com/office/powerpoint/2010/main" val="942672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Nationellt masskadetriage</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r>
              <a:rPr lang="sv-SE" dirty="0"/>
              <a:t>Senast uppdaterad: 2025-11-27</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3" name="Underrubrik 2">
            <a:extLst>
              <a:ext uri="{FF2B5EF4-FFF2-40B4-BE49-F238E27FC236}">
                <a16:creationId xmlns:a16="http://schemas.microsoft.com/office/drawing/2014/main" id="{06DF8C6C-CE39-C161-5FB7-BCAB9670B014}"/>
              </a:ext>
            </a:extLst>
          </p:cNvPr>
          <p:cNvSpPr>
            <a:spLocks noGrp="1"/>
          </p:cNvSpPr>
          <p:nvPr>
            <p:ph type="subTitle" idx="1"/>
          </p:nvPr>
        </p:nvSpPr>
        <p:spPr/>
        <p:txBody>
          <a:bodyPr/>
          <a:lstStyle/>
          <a:p>
            <a:r>
              <a:rPr lang="sv-SE" dirty="0"/>
              <a:t>Utbildningsmaterial</a:t>
            </a:r>
          </a:p>
        </p:txBody>
      </p:sp>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E90E13CF-948D-76B0-E22F-3B63C2F6C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62" y="1642860"/>
            <a:ext cx="10334476" cy="291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3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2FCEF7E-359B-FAA9-46B5-772AFE249335}"/>
              </a:ext>
            </a:extLst>
          </p:cNvPr>
          <p:cNvPicPr>
            <a:picLocks noChangeAspect="1"/>
          </p:cNvPicPr>
          <p:nvPr/>
        </p:nvPicPr>
        <p:blipFill>
          <a:blip r:embed="rId3"/>
          <a:stretch>
            <a:fillRect/>
          </a:stretch>
        </p:blipFill>
        <p:spPr>
          <a:xfrm>
            <a:off x="248596" y="89535"/>
            <a:ext cx="528644" cy="6614828"/>
          </a:xfrm>
          <a:prstGeom prst="rect">
            <a:avLst/>
          </a:prstGeom>
        </p:spPr>
      </p:pic>
      <p:pic>
        <p:nvPicPr>
          <p:cNvPr id="4098" name="Picture 2">
            <a:extLst>
              <a:ext uri="{FF2B5EF4-FFF2-40B4-BE49-F238E27FC236}">
                <a16:creationId xmlns:a16="http://schemas.microsoft.com/office/drawing/2014/main" id="{225CE7F1-9290-7E68-CA66-840404292F7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64653" y="1933738"/>
            <a:ext cx="22288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B08F0C1-56A9-9A21-1B97-C53CAAA26F5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93128" y="2887251"/>
            <a:ext cx="37719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14B818B-F4F9-9DAD-6978-C0412DA5F0F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031290" y="5192301"/>
            <a:ext cx="26955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60B2A1C-255C-775A-3FF4-C61C596E92A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473954" y="137444"/>
            <a:ext cx="5810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a:extLst>
              <a:ext uri="{FF2B5EF4-FFF2-40B4-BE49-F238E27FC236}">
                <a16:creationId xmlns:a16="http://schemas.microsoft.com/office/drawing/2014/main" id="{4F1B2910-D233-A5EE-14A3-C1EAF851EF83}"/>
              </a:ext>
            </a:extLst>
          </p:cNvPr>
          <p:cNvPicPr>
            <a:picLocks noChangeAspect="1"/>
          </p:cNvPicPr>
          <p:nvPr/>
        </p:nvPicPr>
        <p:blipFill>
          <a:blip r:embed="rId8"/>
          <a:srcRect b="21924"/>
          <a:stretch/>
        </p:blipFill>
        <p:spPr>
          <a:xfrm>
            <a:off x="9335975" y="4782330"/>
            <a:ext cx="2076923" cy="1080000"/>
          </a:xfrm>
          <a:prstGeom prst="rect">
            <a:avLst/>
          </a:prstGeom>
        </p:spPr>
      </p:pic>
      <p:pic>
        <p:nvPicPr>
          <p:cNvPr id="13" name="Bildobjekt 12">
            <a:extLst>
              <a:ext uri="{FF2B5EF4-FFF2-40B4-BE49-F238E27FC236}">
                <a16:creationId xmlns:a16="http://schemas.microsoft.com/office/drawing/2014/main" id="{9F3063CA-24FA-8E28-57B3-EF3AD1A94184}"/>
              </a:ext>
            </a:extLst>
          </p:cNvPr>
          <p:cNvPicPr>
            <a:picLocks noChangeAspect="1"/>
          </p:cNvPicPr>
          <p:nvPr/>
        </p:nvPicPr>
        <p:blipFill>
          <a:blip r:embed="rId9"/>
          <a:stretch>
            <a:fillRect/>
          </a:stretch>
        </p:blipFill>
        <p:spPr>
          <a:xfrm>
            <a:off x="9335976" y="635352"/>
            <a:ext cx="2076922" cy="1080000"/>
          </a:xfrm>
          <a:prstGeom prst="rect">
            <a:avLst/>
          </a:prstGeom>
        </p:spPr>
      </p:pic>
      <p:pic>
        <p:nvPicPr>
          <p:cNvPr id="14" name="Bildobjekt 13">
            <a:extLst>
              <a:ext uri="{FF2B5EF4-FFF2-40B4-BE49-F238E27FC236}">
                <a16:creationId xmlns:a16="http://schemas.microsoft.com/office/drawing/2014/main" id="{6381DF4C-D025-C0C3-1679-9E6609296CBF}"/>
              </a:ext>
            </a:extLst>
          </p:cNvPr>
          <p:cNvPicPr>
            <a:picLocks noChangeAspect="1"/>
          </p:cNvPicPr>
          <p:nvPr/>
        </p:nvPicPr>
        <p:blipFill>
          <a:blip r:embed="rId10"/>
          <a:stretch>
            <a:fillRect/>
          </a:stretch>
        </p:blipFill>
        <p:spPr>
          <a:xfrm>
            <a:off x="9328364" y="3759800"/>
            <a:ext cx="2069313" cy="1080000"/>
          </a:xfrm>
          <a:prstGeom prst="rect">
            <a:avLst/>
          </a:prstGeom>
        </p:spPr>
      </p:pic>
      <p:pic>
        <p:nvPicPr>
          <p:cNvPr id="15" name="Bildobjekt 14">
            <a:extLst>
              <a:ext uri="{FF2B5EF4-FFF2-40B4-BE49-F238E27FC236}">
                <a16:creationId xmlns:a16="http://schemas.microsoft.com/office/drawing/2014/main" id="{FCE333AD-E282-3F58-8924-EA8C9921989B}"/>
              </a:ext>
            </a:extLst>
          </p:cNvPr>
          <p:cNvPicPr>
            <a:picLocks noChangeAspect="1"/>
          </p:cNvPicPr>
          <p:nvPr/>
        </p:nvPicPr>
        <p:blipFill>
          <a:blip r:embed="rId11"/>
          <a:stretch>
            <a:fillRect/>
          </a:stretch>
        </p:blipFill>
        <p:spPr>
          <a:xfrm>
            <a:off x="9328364" y="1671105"/>
            <a:ext cx="2076923" cy="1080000"/>
          </a:xfrm>
          <a:prstGeom prst="rect">
            <a:avLst/>
          </a:prstGeom>
        </p:spPr>
      </p:pic>
      <p:pic>
        <p:nvPicPr>
          <p:cNvPr id="16" name="Bildobjekt 15">
            <a:extLst>
              <a:ext uri="{FF2B5EF4-FFF2-40B4-BE49-F238E27FC236}">
                <a16:creationId xmlns:a16="http://schemas.microsoft.com/office/drawing/2014/main" id="{5421A201-2CD2-BCCF-60C8-328C44590CBA}"/>
              </a:ext>
            </a:extLst>
          </p:cNvPr>
          <p:cNvPicPr>
            <a:picLocks noChangeAspect="1"/>
          </p:cNvPicPr>
          <p:nvPr/>
        </p:nvPicPr>
        <p:blipFill>
          <a:blip r:embed="rId12"/>
          <a:stretch>
            <a:fillRect/>
          </a:stretch>
        </p:blipFill>
        <p:spPr>
          <a:xfrm>
            <a:off x="9320753" y="2726667"/>
            <a:ext cx="2076923" cy="1080000"/>
          </a:xfrm>
          <a:prstGeom prst="rect">
            <a:avLst/>
          </a:prstGeom>
        </p:spPr>
      </p:pic>
      <p:sp>
        <p:nvSpPr>
          <p:cNvPr id="17" name="Rektangel 16">
            <a:extLst>
              <a:ext uri="{FF2B5EF4-FFF2-40B4-BE49-F238E27FC236}">
                <a16:creationId xmlns:a16="http://schemas.microsoft.com/office/drawing/2014/main" id="{3EA9C33A-78A0-2360-1DA1-62508CF59DA0}"/>
              </a:ext>
            </a:extLst>
          </p:cNvPr>
          <p:cNvSpPr/>
          <p:nvPr/>
        </p:nvSpPr>
        <p:spPr>
          <a:xfrm>
            <a:off x="9335976" y="635352"/>
            <a:ext cx="2061700" cy="52269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3262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Livräddande åtgärder</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81682" y="5174178"/>
            <a:ext cx="109131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1" indent="0" algn="ctr" eaLnBrk="0" fontAlgn="base" hangingPunct="0">
              <a:lnSpc>
                <a:spcPct val="100000"/>
              </a:lnSpc>
              <a:spcBef>
                <a:spcPct val="0"/>
              </a:spcBef>
              <a:spcAft>
                <a:spcPct val="0"/>
              </a:spcAft>
              <a:buNone/>
            </a:pPr>
            <a:r>
              <a:rPr lang="sv-SE" altLang="sv-SE" sz="2200" dirty="0">
                <a:latin typeface="+mj-lt"/>
              </a:rPr>
              <a:t>Utrustning – Kompetens – Snabbt – Stanna inte kvar hos den skadade</a:t>
            </a: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pic>
        <p:nvPicPr>
          <p:cNvPr id="3" name="Bildobjekt 2">
            <a:extLst>
              <a:ext uri="{FF2B5EF4-FFF2-40B4-BE49-F238E27FC236}">
                <a16:creationId xmlns:a16="http://schemas.microsoft.com/office/drawing/2014/main" id="{5328F3B6-A018-F688-66EF-773B313754B4}"/>
              </a:ext>
            </a:extLst>
          </p:cNvPr>
          <p:cNvPicPr>
            <a:picLocks noChangeAspect="1"/>
          </p:cNvPicPr>
          <p:nvPr/>
        </p:nvPicPr>
        <p:blipFill>
          <a:blip r:embed="rId3"/>
          <a:stretch>
            <a:fillRect/>
          </a:stretch>
        </p:blipFill>
        <p:spPr>
          <a:xfrm>
            <a:off x="1544183" y="1763711"/>
            <a:ext cx="9188113" cy="2711246"/>
          </a:xfrm>
          <a:prstGeom prst="rect">
            <a:avLst/>
          </a:prstGeom>
        </p:spPr>
      </p:pic>
    </p:spTree>
    <p:extLst>
      <p:ext uri="{BB962C8B-B14F-4D97-AF65-F5344CB8AC3E}">
        <p14:creationId xmlns:p14="http://schemas.microsoft.com/office/powerpoint/2010/main" val="188550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2FCEF7E-359B-FAA9-46B5-772AFE249335}"/>
              </a:ext>
            </a:extLst>
          </p:cNvPr>
          <p:cNvPicPr>
            <a:picLocks noChangeAspect="1"/>
          </p:cNvPicPr>
          <p:nvPr/>
        </p:nvPicPr>
        <p:blipFill>
          <a:blip r:embed="rId3"/>
          <a:stretch>
            <a:fillRect/>
          </a:stretch>
        </p:blipFill>
        <p:spPr>
          <a:xfrm>
            <a:off x="248596" y="89535"/>
            <a:ext cx="528644" cy="6614828"/>
          </a:xfrm>
          <a:prstGeom prst="rect">
            <a:avLst/>
          </a:prstGeom>
        </p:spPr>
      </p:pic>
      <p:pic>
        <p:nvPicPr>
          <p:cNvPr id="7" name="Bildobjekt 6">
            <a:extLst>
              <a:ext uri="{FF2B5EF4-FFF2-40B4-BE49-F238E27FC236}">
                <a16:creationId xmlns:a16="http://schemas.microsoft.com/office/drawing/2014/main" id="{D4745E6F-1453-81BC-214A-8C2E5041B76E}"/>
              </a:ext>
            </a:extLst>
          </p:cNvPr>
          <p:cNvPicPr>
            <a:picLocks noChangeAspect="1"/>
          </p:cNvPicPr>
          <p:nvPr/>
        </p:nvPicPr>
        <p:blipFill>
          <a:blip r:embed="rId4"/>
          <a:stretch>
            <a:fillRect/>
          </a:stretch>
        </p:blipFill>
        <p:spPr>
          <a:xfrm>
            <a:off x="1806338" y="405527"/>
            <a:ext cx="8352564" cy="5887118"/>
          </a:xfrm>
          <a:prstGeom prst="rect">
            <a:avLst/>
          </a:prstGeom>
        </p:spPr>
      </p:pic>
    </p:spTree>
    <p:extLst>
      <p:ext uri="{BB962C8B-B14F-4D97-AF65-F5344CB8AC3E}">
        <p14:creationId xmlns:p14="http://schemas.microsoft.com/office/powerpoint/2010/main" val="96615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3358FF9-8279-D408-5053-43A8A7121D47}"/>
              </a:ext>
            </a:extLst>
          </p:cNvPr>
          <p:cNvPicPr>
            <a:picLocks noChangeAspect="1"/>
          </p:cNvPicPr>
          <p:nvPr/>
        </p:nvPicPr>
        <p:blipFill>
          <a:blip r:embed="rId3"/>
          <a:stretch>
            <a:fillRect/>
          </a:stretch>
        </p:blipFill>
        <p:spPr>
          <a:xfrm>
            <a:off x="1245507" y="259656"/>
            <a:ext cx="9700986" cy="5928380"/>
          </a:xfrm>
          <a:prstGeom prst="rect">
            <a:avLst/>
          </a:prstGeom>
        </p:spPr>
      </p:pic>
      <p:pic>
        <p:nvPicPr>
          <p:cNvPr id="7" name="Bildobjekt 6">
            <a:extLst>
              <a:ext uri="{FF2B5EF4-FFF2-40B4-BE49-F238E27FC236}">
                <a16:creationId xmlns:a16="http://schemas.microsoft.com/office/drawing/2014/main" id="{A8696A20-8C52-50D0-3764-6483A40EC92A}"/>
              </a:ext>
            </a:extLst>
          </p:cNvPr>
          <p:cNvPicPr>
            <a:picLocks noChangeAspect="1"/>
          </p:cNvPicPr>
          <p:nvPr/>
        </p:nvPicPr>
        <p:blipFill>
          <a:blip r:embed="rId4"/>
          <a:stretch>
            <a:fillRect/>
          </a:stretch>
        </p:blipFill>
        <p:spPr>
          <a:xfrm>
            <a:off x="248596" y="89535"/>
            <a:ext cx="528644" cy="6614828"/>
          </a:xfrm>
          <a:prstGeom prst="rect">
            <a:avLst/>
          </a:prstGeom>
        </p:spPr>
      </p:pic>
    </p:spTree>
    <p:extLst>
      <p:ext uri="{BB962C8B-B14F-4D97-AF65-F5344CB8AC3E}">
        <p14:creationId xmlns:p14="http://schemas.microsoft.com/office/powerpoint/2010/main" val="13768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a:xfrm>
            <a:off x="636889" y="189125"/>
            <a:ext cx="10856906" cy="1080000"/>
          </a:xfrm>
        </p:spPr>
        <p:txBody>
          <a:bodyPr/>
          <a:lstStyle/>
          <a:p>
            <a:pPr algn="ctr"/>
            <a:r>
              <a:rPr lang="sv-SE" dirty="0"/>
              <a:t>Triagekategorier</a:t>
            </a:r>
          </a:p>
        </p:txBody>
      </p:sp>
      <p:sp>
        <p:nvSpPr>
          <p:cNvPr id="3" name="Platshållare för text 2">
            <a:extLst>
              <a:ext uri="{FF2B5EF4-FFF2-40B4-BE49-F238E27FC236}">
                <a16:creationId xmlns:a16="http://schemas.microsoft.com/office/drawing/2014/main" id="{EB057999-1854-4268-62A1-0EAD01525C0E}"/>
              </a:ext>
            </a:extLst>
          </p:cNvPr>
          <p:cNvSpPr>
            <a:spLocks noGrp="1"/>
          </p:cNvSpPr>
          <p:nvPr>
            <p:ph type="body" sz="quarter" idx="13"/>
          </p:nvPr>
        </p:nvSpPr>
        <p:spPr>
          <a:xfrm>
            <a:off x="2732423" y="1153552"/>
            <a:ext cx="9358188" cy="590425"/>
          </a:xfrm>
        </p:spPr>
        <p:txBody>
          <a:bodyPr anchor="ctr"/>
          <a:lstStyle/>
          <a:p>
            <a:r>
              <a:rPr lang="sv-SE" dirty="0"/>
              <a:t>Omedelbar - Okontrollerad blödning/Onormal andning/Medvetslös</a:t>
            </a:r>
          </a:p>
        </p:txBody>
      </p:sp>
      <p:pic>
        <p:nvPicPr>
          <p:cNvPr id="5" name="Bildobjekt 4">
            <a:extLst>
              <a:ext uri="{FF2B5EF4-FFF2-40B4-BE49-F238E27FC236}">
                <a16:creationId xmlns:a16="http://schemas.microsoft.com/office/drawing/2014/main" id="{B9AA8DCD-8725-14C4-4DA1-08EE517F9D23}"/>
              </a:ext>
            </a:extLst>
          </p:cNvPr>
          <p:cNvPicPr>
            <a:picLocks noChangeAspect="1"/>
          </p:cNvPicPr>
          <p:nvPr/>
        </p:nvPicPr>
        <p:blipFill>
          <a:blip r:embed="rId3"/>
          <a:srcRect b="21924"/>
          <a:stretch/>
        </p:blipFill>
        <p:spPr>
          <a:xfrm>
            <a:off x="499621" y="3057218"/>
            <a:ext cx="2076923" cy="1080000"/>
          </a:xfrm>
          <a:prstGeom prst="rect">
            <a:avLst/>
          </a:prstGeom>
        </p:spPr>
      </p:pic>
      <p:pic>
        <p:nvPicPr>
          <p:cNvPr id="6" name="Bildobjekt 5">
            <a:extLst>
              <a:ext uri="{FF2B5EF4-FFF2-40B4-BE49-F238E27FC236}">
                <a16:creationId xmlns:a16="http://schemas.microsoft.com/office/drawing/2014/main" id="{D14D5841-C262-C8EC-653B-D0A0879622E3}"/>
              </a:ext>
            </a:extLst>
          </p:cNvPr>
          <p:cNvPicPr>
            <a:picLocks noChangeAspect="1"/>
          </p:cNvPicPr>
          <p:nvPr/>
        </p:nvPicPr>
        <p:blipFill>
          <a:blip r:embed="rId4"/>
          <a:stretch>
            <a:fillRect/>
          </a:stretch>
        </p:blipFill>
        <p:spPr>
          <a:xfrm>
            <a:off x="507230" y="1988765"/>
            <a:ext cx="2076923" cy="1080000"/>
          </a:xfrm>
          <a:prstGeom prst="rect">
            <a:avLst/>
          </a:prstGeom>
        </p:spPr>
      </p:pic>
      <p:pic>
        <p:nvPicPr>
          <p:cNvPr id="7" name="Bildobjekt 6">
            <a:extLst>
              <a:ext uri="{FF2B5EF4-FFF2-40B4-BE49-F238E27FC236}">
                <a16:creationId xmlns:a16="http://schemas.microsoft.com/office/drawing/2014/main" id="{30B7CBA8-8F60-1DBC-D2E1-E0934C9405EB}"/>
              </a:ext>
            </a:extLst>
          </p:cNvPr>
          <p:cNvPicPr>
            <a:picLocks noChangeAspect="1"/>
          </p:cNvPicPr>
          <p:nvPr/>
        </p:nvPicPr>
        <p:blipFill>
          <a:blip r:embed="rId5"/>
          <a:stretch>
            <a:fillRect/>
          </a:stretch>
        </p:blipFill>
        <p:spPr>
          <a:xfrm>
            <a:off x="507230" y="5205671"/>
            <a:ext cx="2076923" cy="1080000"/>
          </a:xfrm>
          <a:prstGeom prst="rect">
            <a:avLst/>
          </a:prstGeom>
        </p:spPr>
      </p:pic>
      <p:pic>
        <p:nvPicPr>
          <p:cNvPr id="8" name="Bildobjekt 7">
            <a:extLst>
              <a:ext uri="{FF2B5EF4-FFF2-40B4-BE49-F238E27FC236}">
                <a16:creationId xmlns:a16="http://schemas.microsoft.com/office/drawing/2014/main" id="{5C323D43-0DBD-F884-2626-B7D117C20C86}"/>
              </a:ext>
            </a:extLst>
          </p:cNvPr>
          <p:cNvPicPr>
            <a:picLocks noChangeAspect="1"/>
          </p:cNvPicPr>
          <p:nvPr/>
        </p:nvPicPr>
        <p:blipFill>
          <a:blip r:embed="rId6"/>
          <a:stretch>
            <a:fillRect/>
          </a:stretch>
        </p:blipFill>
        <p:spPr>
          <a:xfrm>
            <a:off x="499623" y="908765"/>
            <a:ext cx="2076922" cy="1080000"/>
          </a:xfrm>
          <a:prstGeom prst="rect">
            <a:avLst/>
          </a:prstGeom>
        </p:spPr>
      </p:pic>
      <p:pic>
        <p:nvPicPr>
          <p:cNvPr id="9" name="Bildobjekt 8">
            <a:extLst>
              <a:ext uri="{FF2B5EF4-FFF2-40B4-BE49-F238E27FC236}">
                <a16:creationId xmlns:a16="http://schemas.microsoft.com/office/drawing/2014/main" id="{253F8CAF-9AEC-F7A9-1177-8A0D4535587A}"/>
              </a:ext>
            </a:extLst>
          </p:cNvPr>
          <p:cNvPicPr>
            <a:picLocks noChangeAspect="1"/>
          </p:cNvPicPr>
          <p:nvPr/>
        </p:nvPicPr>
        <p:blipFill>
          <a:blip r:embed="rId7"/>
          <a:stretch>
            <a:fillRect/>
          </a:stretch>
        </p:blipFill>
        <p:spPr>
          <a:xfrm>
            <a:off x="499621" y="4140159"/>
            <a:ext cx="2069313" cy="1080000"/>
          </a:xfrm>
          <a:prstGeom prst="rect">
            <a:avLst/>
          </a:prstGeom>
        </p:spPr>
      </p:pic>
      <p:sp>
        <p:nvSpPr>
          <p:cNvPr id="12" name="Platshållare för text 2">
            <a:extLst>
              <a:ext uri="{FF2B5EF4-FFF2-40B4-BE49-F238E27FC236}">
                <a16:creationId xmlns:a16="http://schemas.microsoft.com/office/drawing/2014/main" id="{820BA7F7-B33C-0065-C056-1F1A19189F53}"/>
              </a:ext>
            </a:extLst>
          </p:cNvPr>
          <p:cNvSpPr txBox="1">
            <a:spLocks/>
          </p:cNvSpPr>
          <p:nvPr/>
        </p:nvSpPr>
        <p:spPr>
          <a:xfrm>
            <a:off x="2732423" y="5450458"/>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Brådskande – Övriga, kan vara mycket svårt skadade</a:t>
            </a:r>
          </a:p>
        </p:txBody>
      </p:sp>
      <p:sp>
        <p:nvSpPr>
          <p:cNvPr id="13" name="Platshållare för text 2">
            <a:extLst>
              <a:ext uri="{FF2B5EF4-FFF2-40B4-BE49-F238E27FC236}">
                <a16:creationId xmlns:a16="http://schemas.microsoft.com/office/drawing/2014/main" id="{CB73CE0F-38BB-F8E5-9B41-C2977854DC85}"/>
              </a:ext>
            </a:extLst>
          </p:cNvPr>
          <p:cNvSpPr txBox="1">
            <a:spLocks/>
          </p:cNvSpPr>
          <p:nvPr/>
        </p:nvSpPr>
        <p:spPr>
          <a:xfrm>
            <a:off x="2732423" y="2233552"/>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Icke brådskande - Lindriga skador/Oskadd</a:t>
            </a:r>
          </a:p>
        </p:txBody>
      </p:sp>
      <p:sp>
        <p:nvSpPr>
          <p:cNvPr id="14" name="Platshållare för text 2">
            <a:extLst>
              <a:ext uri="{FF2B5EF4-FFF2-40B4-BE49-F238E27FC236}">
                <a16:creationId xmlns:a16="http://schemas.microsoft.com/office/drawing/2014/main" id="{66C6A9E4-0E66-A65A-00D3-AE849DDA3593}"/>
              </a:ext>
            </a:extLst>
          </p:cNvPr>
          <p:cNvSpPr txBox="1">
            <a:spLocks/>
          </p:cNvSpPr>
          <p:nvPr/>
        </p:nvSpPr>
        <p:spPr>
          <a:xfrm>
            <a:off x="2732423" y="4384946"/>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Avvakta – Omtriageras till omedelbar vid resurstillgång </a:t>
            </a:r>
          </a:p>
        </p:txBody>
      </p:sp>
      <p:sp>
        <p:nvSpPr>
          <p:cNvPr id="15" name="Platshållare för text 2">
            <a:extLst>
              <a:ext uri="{FF2B5EF4-FFF2-40B4-BE49-F238E27FC236}">
                <a16:creationId xmlns:a16="http://schemas.microsoft.com/office/drawing/2014/main" id="{E43E191D-CF50-6746-AEF4-53AFF0EDED0A}"/>
              </a:ext>
            </a:extLst>
          </p:cNvPr>
          <p:cNvSpPr txBox="1">
            <a:spLocks/>
          </p:cNvSpPr>
          <p:nvPr/>
        </p:nvSpPr>
        <p:spPr>
          <a:xfrm>
            <a:off x="2732423" y="3339568"/>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Livlös – Ingen egen andning</a:t>
            </a:r>
          </a:p>
        </p:txBody>
      </p:sp>
    </p:spTree>
    <p:extLst>
      <p:ext uri="{BB962C8B-B14F-4D97-AF65-F5344CB8AC3E}">
        <p14:creationId xmlns:p14="http://schemas.microsoft.com/office/powerpoint/2010/main" val="132053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p:txBody>
          <a:bodyPr/>
          <a:lstStyle/>
          <a:p>
            <a:r>
              <a:rPr lang="sv-SE" dirty="0"/>
              <a:t>Re-evaluering</a:t>
            </a:r>
          </a:p>
        </p:txBody>
      </p:sp>
      <p:sp>
        <p:nvSpPr>
          <p:cNvPr id="3" name="Platshållare för text 2">
            <a:extLst>
              <a:ext uri="{FF2B5EF4-FFF2-40B4-BE49-F238E27FC236}">
                <a16:creationId xmlns:a16="http://schemas.microsoft.com/office/drawing/2014/main" id="{EB057999-1854-4268-62A1-0EAD01525C0E}"/>
              </a:ext>
            </a:extLst>
          </p:cNvPr>
          <p:cNvSpPr>
            <a:spLocks noGrp="1"/>
          </p:cNvSpPr>
          <p:nvPr>
            <p:ph type="body" sz="quarter" idx="13"/>
          </p:nvPr>
        </p:nvSpPr>
        <p:spPr>
          <a:xfrm>
            <a:off x="636044" y="1634399"/>
            <a:ext cx="9358188" cy="4583838"/>
          </a:xfrm>
        </p:spPr>
        <p:txBody>
          <a:bodyPr/>
          <a:lstStyle/>
          <a:p>
            <a:pPr marL="342900" indent="-342900">
              <a:buFont typeface="Arial" panose="020B0604020202020204" pitchFamily="34" charset="0"/>
              <a:buChar char="•"/>
            </a:pPr>
            <a:r>
              <a:rPr lang="sv-SE" dirty="0"/>
              <a:t>Resursbrist</a:t>
            </a:r>
          </a:p>
          <a:p>
            <a:pPr marL="800100" lvl="1" indent="-342900">
              <a:buFont typeface="Arial" panose="020B0604020202020204" pitchFamily="34" charset="0"/>
              <a:buChar char="•"/>
            </a:pPr>
            <a:r>
              <a:rPr lang="sv-SE" sz="2200" dirty="0">
                <a:latin typeface="+mj-lt"/>
              </a:rPr>
              <a:t>Re-evaluering sker enligt </a:t>
            </a:r>
            <a:r>
              <a:rPr lang="sv-SE" sz="2200" dirty="0">
                <a:effectLst/>
                <a:latin typeface="+mj-lt"/>
                <a:ea typeface="Aptos" panose="020B0004020202020204" pitchFamily="34" charset="0"/>
                <a:cs typeface="Times New Roman" panose="02020603050405020304" pitchFamily="18" charset="0"/>
              </a:rPr>
              <a:t>masskadetriagealgoritmen</a:t>
            </a:r>
          </a:p>
          <a:p>
            <a:pPr marL="342900" indent="-342900">
              <a:buFont typeface="Arial" panose="020B0604020202020204" pitchFamily="34" charset="0"/>
              <a:buChar char="•"/>
            </a:pPr>
            <a:r>
              <a:rPr lang="sv-SE" dirty="0"/>
              <a:t>Resurser</a:t>
            </a:r>
          </a:p>
          <a:p>
            <a:pPr marL="800100" lvl="1" indent="-342900">
              <a:buFont typeface="Arial" panose="020B0604020202020204" pitchFamily="34" charset="0"/>
              <a:buChar char="•"/>
            </a:pPr>
            <a:r>
              <a:rPr lang="sv-SE" sz="2200" dirty="0"/>
              <a:t>Re-evaluering utförs av legitimerad sjukvårdspersonal</a:t>
            </a:r>
          </a:p>
          <a:p>
            <a:pPr marL="800100" lvl="1" indent="-342900">
              <a:buFont typeface="Arial" panose="020B0604020202020204" pitchFamily="34" charset="0"/>
              <a:buChar char="•"/>
            </a:pPr>
            <a:r>
              <a:rPr lang="sv-SE" sz="2200" dirty="0"/>
              <a:t>Detaljerad bedömning av tillståndet</a:t>
            </a:r>
          </a:p>
          <a:p>
            <a:pPr marL="800100" lvl="1" indent="-342900">
              <a:buFont typeface="Arial" panose="020B0604020202020204" pitchFamily="34" charset="0"/>
              <a:buChar char="•"/>
            </a:pPr>
            <a:r>
              <a:rPr lang="sv-SE" sz="2200" dirty="0"/>
              <a:t>Överlevnadsmöjlighet</a:t>
            </a:r>
          </a:p>
          <a:p>
            <a:pPr marL="800100" lvl="1" indent="-34290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309989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3C033-8370-B4DC-F058-147280826F41}"/>
              </a:ext>
            </a:extLst>
          </p:cNvPr>
          <p:cNvSpPr>
            <a:spLocks noGrp="1"/>
          </p:cNvSpPr>
          <p:nvPr>
            <p:ph type="title"/>
          </p:nvPr>
        </p:nvSpPr>
        <p:spPr>
          <a:xfrm>
            <a:off x="637199" y="554400"/>
            <a:ext cx="10917602" cy="1080000"/>
          </a:xfrm>
        </p:spPr>
        <p:txBody>
          <a:bodyPr/>
          <a:lstStyle/>
          <a:p>
            <a:r>
              <a:rPr lang="sv-SE" dirty="0"/>
              <a:t>Flexibilitet i algoritmen</a:t>
            </a:r>
          </a:p>
        </p:txBody>
      </p:sp>
      <p:sp>
        <p:nvSpPr>
          <p:cNvPr id="3" name="Platshållare för text 2">
            <a:extLst>
              <a:ext uri="{FF2B5EF4-FFF2-40B4-BE49-F238E27FC236}">
                <a16:creationId xmlns:a16="http://schemas.microsoft.com/office/drawing/2014/main" id="{6B86B764-00CB-84DC-2B23-119EC5F19DB0}"/>
              </a:ext>
            </a:extLst>
          </p:cNvPr>
          <p:cNvSpPr>
            <a:spLocks noGrp="1"/>
          </p:cNvSpPr>
          <p:nvPr>
            <p:ph type="body" sz="quarter" idx="13"/>
          </p:nvPr>
        </p:nvSpPr>
        <p:spPr/>
        <p:txBody>
          <a:bodyPr/>
          <a:lstStyle/>
          <a:p>
            <a:r>
              <a:rPr lang="sv-SE" b="1" dirty="0"/>
              <a:t>Masskada – C-händelse?</a:t>
            </a:r>
          </a:p>
          <a:p>
            <a:pPr marL="342900" indent="-342900">
              <a:buFont typeface="Arial" panose="020B0604020202020204" pitchFamily="34" charset="0"/>
              <a:buChar char="•"/>
            </a:pPr>
            <a:r>
              <a:rPr lang="sv-SE" dirty="0"/>
              <a:t>Få eller inga symtom</a:t>
            </a:r>
          </a:p>
          <a:p>
            <a:pPr marL="342900" indent="-342900">
              <a:buFont typeface="Arial" panose="020B0604020202020204" pitchFamily="34" charset="0"/>
              <a:buChar char="•"/>
            </a:pPr>
            <a:r>
              <a:rPr lang="sv-SE" dirty="0"/>
              <a:t>Varierande symtom</a:t>
            </a:r>
          </a:p>
          <a:p>
            <a:pPr marL="342900" indent="-342900">
              <a:buFont typeface="Arial" panose="020B0604020202020204" pitchFamily="34" charset="0"/>
              <a:buChar char="•"/>
            </a:pPr>
            <a:r>
              <a:rPr lang="sv-SE" dirty="0"/>
              <a:t>Snabbt livshotande</a:t>
            </a:r>
          </a:p>
          <a:p>
            <a:pPr marL="342900" indent="-342900">
              <a:buFont typeface="Arial" panose="020B0604020202020204" pitchFamily="34" charset="0"/>
              <a:buChar char="•"/>
            </a:pPr>
            <a:r>
              <a:rPr lang="sv-SE" dirty="0"/>
              <a:t>Antidot</a:t>
            </a:r>
          </a:p>
        </p:txBody>
      </p:sp>
      <p:sp>
        <p:nvSpPr>
          <p:cNvPr id="4" name="Platshållare för text 3">
            <a:extLst>
              <a:ext uri="{FF2B5EF4-FFF2-40B4-BE49-F238E27FC236}">
                <a16:creationId xmlns:a16="http://schemas.microsoft.com/office/drawing/2014/main" id="{74AD373E-9AFE-DCDC-FCA4-A3F86A28DF99}"/>
              </a:ext>
            </a:extLst>
          </p:cNvPr>
          <p:cNvSpPr>
            <a:spLocks noGrp="1"/>
          </p:cNvSpPr>
          <p:nvPr>
            <p:ph type="body" sz="quarter" idx="14"/>
          </p:nvPr>
        </p:nvSpPr>
        <p:spPr/>
        <p:txBody>
          <a:bodyPr/>
          <a:lstStyle/>
          <a:p>
            <a:r>
              <a:rPr lang="sv-SE" b="1" dirty="0"/>
              <a:t>Folkmassa – traumatisk asfyxi?</a:t>
            </a:r>
          </a:p>
          <a:p>
            <a:r>
              <a:rPr lang="sv-SE" dirty="0"/>
              <a:t>Livräddande åtgärder:</a:t>
            </a:r>
          </a:p>
          <a:p>
            <a:pPr marL="342900" indent="-342900">
              <a:buFont typeface="Arial" panose="020B0604020202020204" pitchFamily="34" charset="0"/>
              <a:buChar char="•"/>
            </a:pPr>
            <a:r>
              <a:rPr lang="sv-SE" dirty="0"/>
              <a:t>Fri luftväg</a:t>
            </a:r>
          </a:p>
          <a:p>
            <a:pPr marL="342900" indent="-342900">
              <a:buFont typeface="Arial" panose="020B0604020202020204" pitchFamily="34" charset="0"/>
              <a:buChar char="•"/>
            </a:pPr>
            <a:r>
              <a:rPr lang="sv-SE" dirty="0"/>
              <a:t>Stötta otillräcklig andning</a:t>
            </a:r>
          </a:p>
          <a:p>
            <a:pPr marL="342900" indent="-342900">
              <a:buFont typeface="Arial" panose="020B0604020202020204" pitchFamily="34" charset="0"/>
              <a:buChar char="•"/>
            </a:pPr>
            <a:r>
              <a:rPr lang="sv-SE" dirty="0"/>
              <a:t>Hjärt-lungräddning</a:t>
            </a:r>
          </a:p>
        </p:txBody>
      </p:sp>
    </p:spTree>
    <p:extLst>
      <p:ext uri="{BB962C8B-B14F-4D97-AF65-F5344CB8AC3E}">
        <p14:creationId xmlns:p14="http://schemas.microsoft.com/office/powerpoint/2010/main" val="162232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Sammanfattning</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395531"/>
            <a:ext cx="58015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Primärtriage,</a:t>
            </a:r>
            <a:r>
              <a:rPr lang="sv-SE" altLang="sv-SE" dirty="0">
                <a:latin typeface="+mj-lt"/>
              </a:rPr>
              <a:t> cirka en minut per skadad</a:t>
            </a: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endParaRPr lang="sv-SE" altLang="sv-SE" dirty="0">
              <a:latin typeface="+mj-lt"/>
            </a:endParaRPr>
          </a:p>
          <a:p>
            <a:pPr eaLnBrk="0" fontAlgn="base" hangingPunct="0">
              <a:lnSpc>
                <a:spcPct val="100000"/>
              </a:lnSpc>
              <a:spcBef>
                <a:spcPct val="0"/>
              </a:spcBef>
              <a:spcAft>
                <a:spcPct val="0"/>
              </a:spcAft>
            </a:pPr>
            <a:r>
              <a:rPr lang="sv-SE" altLang="sv-SE" dirty="0">
                <a:latin typeface="+mj-lt"/>
              </a:rPr>
              <a:t>Syfte: Identifiera tre livshotande tillstånd</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dirty="0">
                <a:latin typeface="+mj-lt"/>
              </a:rPr>
              <a:t>Livräddande å</a:t>
            </a:r>
            <a:r>
              <a:rPr kumimoji="0" lang="sv-SE" altLang="sv-SE" b="0" i="0" u="none" strike="noStrike" cap="none" normalizeH="0" baseline="0" dirty="0">
                <a:ln>
                  <a:noFill/>
                </a:ln>
                <a:solidFill>
                  <a:schemeClr val="tx1"/>
                </a:solidFill>
                <a:effectLst/>
                <a:latin typeface="+mj-lt"/>
              </a:rPr>
              <a:t>tgärder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dirty="0">
                <a:latin typeface="+mj-lt"/>
              </a:rPr>
              <a:t>Kontrollfrågor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Färgklassificera</a:t>
            </a:r>
          </a:p>
          <a:p>
            <a:pPr marL="457200" lvl="1" indent="0" eaLnBrk="0" fontAlgn="base" hangingPunct="0">
              <a:lnSpc>
                <a:spcPct val="100000"/>
              </a:lnSpc>
              <a:spcBef>
                <a:spcPct val="0"/>
              </a:spcBef>
              <a:spcAft>
                <a:spcPct val="0"/>
              </a:spcAft>
              <a:buNone/>
            </a:pPr>
            <a:endParaRPr kumimoji="0" lang="sv-SE" altLang="sv-SE" sz="1800" b="0" i="0" u="none" strike="noStrike" cap="none" normalizeH="0" baseline="0" dirty="0">
              <a:ln>
                <a:noFill/>
              </a:ln>
              <a:solidFill>
                <a:schemeClr val="tx1"/>
              </a:solidFill>
              <a:effectLst/>
              <a:latin typeface="+mj-lt"/>
            </a:endParaRPr>
          </a:p>
        </p:txBody>
      </p:sp>
      <p:pic>
        <p:nvPicPr>
          <p:cNvPr id="4" name="Bildobjekt 3" descr="En bild som visar text, skärmbild, Teckensnitt, design&#10;&#10;AI-genererat innehåll kan vara felaktigt.">
            <a:extLst>
              <a:ext uri="{FF2B5EF4-FFF2-40B4-BE49-F238E27FC236}">
                <a16:creationId xmlns:a16="http://schemas.microsoft.com/office/drawing/2014/main" id="{EF8532AB-38D2-803D-F883-808591309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558" y="730871"/>
            <a:ext cx="3515031" cy="4970110"/>
          </a:xfrm>
          <a:prstGeom prst="rect">
            <a:avLst/>
          </a:prstGeom>
        </p:spPr>
      </p:pic>
    </p:spTree>
    <p:extLst>
      <p:ext uri="{BB962C8B-B14F-4D97-AF65-F5344CB8AC3E}">
        <p14:creationId xmlns:p14="http://schemas.microsoft.com/office/powerpoint/2010/main" val="321814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r>
              <a:rPr lang="sv-SE" dirty="0"/>
              <a:t>Frågor?</a:t>
            </a:r>
          </a:p>
        </p:txBody>
      </p:sp>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Masskadehändelse – När resurserna inte räcker till</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2169376"/>
            <a:ext cx="1055128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Masskadehändelser: När antalet skadade överstiger tillgängliga resurser.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Påverkas av geografiska och resursmässiga variationer.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Systemet aktiveras baserat på resursbalans och skadornas allvarlighetsgrad.</a:t>
            </a:r>
          </a:p>
        </p:txBody>
      </p:sp>
    </p:spTree>
    <p:extLst>
      <p:ext uri="{BB962C8B-B14F-4D97-AF65-F5344CB8AC3E}">
        <p14:creationId xmlns:p14="http://schemas.microsoft.com/office/powerpoint/2010/main" val="37316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Masskadetriagealgoritmen – Översikt</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511170"/>
            <a:ext cx="7582525"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sv-SE" altLang="sv-SE" b="1" i="0" u="none" strike="noStrike" cap="none" normalizeH="0" baseline="0" dirty="0">
                <a:ln>
                  <a:noFill/>
                </a:ln>
                <a:solidFill>
                  <a:schemeClr val="tx1"/>
                </a:solidFill>
                <a:effectLst/>
                <a:latin typeface="+mj-lt"/>
              </a:rPr>
              <a:t>Primärtriage</a:t>
            </a:r>
            <a:r>
              <a:rPr lang="sv-SE" altLang="sv-SE" dirty="0">
                <a:latin typeface="+mj-lt"/>
              </a:rPr>
              <a:t> – c</a:t>
            </a:r>
            <a:r>
              <a:rPr kumimoji="0" lang="sv-SE" altLang="sv-SE" b="0" i="0" u="none" strike="noStrike" cap="none" normalizeH="0" baseline="0" dirty="0">
                <a:ln>
                  <a:noFill/>
                </a:ln>
                <a:solidFill>
                  <a:schemeClr val="tx1"/>
                </a:solidFill>
                <a:effectLst/>
                <a:latin typeface="+mj-lt"/>
              </a:rPr>
              <a:t>irka</a:t>
            </a:r>
            <a:r>
              <a:rPr kumimoji="0" lang="sv-SE" altLang="sv-SE" b="0" i="0" u="none" strike="noStrike" cap="none" normalizeH="0" dirty="0">
                <a:ln>
                  <a:noFill/>
                </a:ln>
                <a:solidFill>
                  <a:schemeClr val="tx1"/>
                </a:solidFill>
                <a:effectLst/>
                <a:latin typeface="+mj-lt"/>
              </a:rPr>
              <a:t> 1 minut</a:t>
            </a:r>
            <a:r>
              <a:rPr kumimoji="0" lang="sv-SE" altLang="sv-SE" b="0" i="0" u="none" strike="noStrike" cap="none" normalizeH="0" baseline="0" dirty="0">
                <a:ln>
                  <a:noFill/>
                </a:ln>
                <a:solidFill>
                  <a:schemeClr val="tx1"/>
                </a:solidFill>
                <a:effectLst/>
                <a:latin typeface="+mj-lt"/>
              </a:rPr>
              <a:t> per skadad</a:t>
            </a:r>
            <a:br>
              <a:rPr kumimoji="0" lang="sv-SE" altLang="sv-SE" sz="1800" b="0" i="0" u="none" strike="noStrike" cap="none" normalizeH="0" baseline="0" dirty="0">
                <a:ln>
                  <a:noFill/>
                </a:ln>
                <a:solidFill>
                  <a:schemeClr val="tx1"/>
                </a:solidFill>
                <a:effectLst/>
                <a:latin typeface="+mj-lt"/>
              </a:rPr>
            </a:br>
            <a:endParaRPr lang="sv-SE" altLang="sv-SE" sz="2000" dirty="0">
              <a:latin typeface="+mj-lt"/>
            </a:endParaRPr>
          </a:p>
          <a:p>
            <a:pPr eaLnBrk="0" fontAlgn="base" hangingPunct="0">
              <a:lnSpc>
                <a:spcPct val="100000"/>
              </a:lnSpc>
              <a:spcBef>
                <a:spcPct val="0"/>
              </a:spcBef>
              <a:spcAft>
                <a:spcPct val="0"/>
              </a:spcAft>
            </a:pPr>
            <a:r>
              <a:rPr lang="sv-SE" altLang="sv-SE" b="1" dirty="0">
                <a:latin typeface="+mj-lt"/>
              </a:rPr>
              <a:t>Syfte</a:t>
            </a:r>
            <a:r>
              <a:rPr lang="sv-SE" altLang="sv-SE" dirty="0">
                <a:latin typeface="+mj-lt"/>
              </a:rPr>
              <a:t>: Identifiera tre livshotande tillstånd</a:t>
            </a:r>
          </a:p>
          <a:p>
            <a:pPr lvl="1" eaLnBrk="0" fontAlgn="base" hangingPunct="0">
              <a:lnSpc>
                <a:spcPct val="100000"/>
              </a:lnSpc>
              <a:spcBef>
                <a:spcPct val="0"/>
              </a:spcBef>
              <a:spcAft>
                <a:spcPct val="0"/>
              </a:spcAft>
            </a:pPr>
            <a:r>
              <a:rPr lang="sv-SE" altLang="sv-SE" sz="2200" dirty="0">
                <a:latin typeface="+mj-lt"/>
              </a:rPr>
              <a:t>Hypovolemi (blödning)</a:t>
            </a:r>
          </a:p>
          <a:p>
            <a:pPr lvl="1" eaLnBrk="0" fontAlgn="base" hangingPunct="0">
              <a:lnSpc>
                <a:spcPct val="100000"/>
              </a:lnSpc>
              <a:spcBef>
                <a:spcPct val="0"/>
              </a:spcBef>
              <a:spcAft>
                <a:spcPct val="0"/>
              </a:spcAft>
            </a:pPr>
            <a:r>
              <a:rPr lang="sv-SE" altLang="sv-SE" sz="2200" dirty="0">
                <a:latin typeface="+mj-lt"/>
              </a:rPr>
              <a:t>Hypoxi (syrebrist)</a:t>
            </a:r>
          </a:p>
          <a:p>
            <a:pPr lvl="1" eaLnBrk="0" fontAlgn="base" hangingPunct="0">
              <a:lnSpc>
                <a:spcPct val="100000"/>
              </a:lnSpc>
              <a:spcBef>
                <a:spcPct val="0"/>
              </a:spcBef>
              <a:spcAft>
                <a:spcPct val="0"/>
              </a:spcAft>
            </a:pPr>
            <a:r>
              <a:rPr lang="sv-SE" altLang="sv-SE" sz="2200" dirty="0">
                <a:latin typeface="+mj-lt"/>
              </a:rPr>
              <a:t>Skallskada</a:t>
            </a:r>
          </a:p>
          <a:p>
            <a:pPr eaLnBrk="0" fontAlgn="base" hangingPunct="0">
              <a:lnSpc>
                <a:spcPct val="100000"/>
              </a:lnSpc>
              <a:spcBef>
                <a:spcPct val="0"/>
              </a:spcBef>
              <a:spcAft>
                <a:spcPct val="0"/>
              </a:spcAft>
            </a:pPr>
            <a:r>
              <a:rPr kumimoji="0" lang="sv-SE" altLang="sv-SE" b="1" i="0" u="none" strike="noStrike" cap="none" normalizeH="0" baseline="0" dirty="0">
                <a:ln>
                  <a:noFill/>
                </a:ln>
                <a:solidFill>
                  <a:schemeClr val="tx1"/>
                </a:solidFill>
                <a:effectLst/>
                <a:latin typeface="+mj-lt"/>
              </a:rPr>
              <a:t>Åtgärder</a:t>
            </a:r>
          </a:p>
          <a:p>
            <a:pPr lvl="1" eaLnBrk="0" fontAlgn="base" hangingPunct="0">
              <a:lnSpc>
                <a:spcPct val="100000"/>
              </a:lnSpc>
              <a:spcBef>
                <a:spcPct val="0"/>
              </a:spcBef>
              <a:spcAft>
                <a:spcPct val="0"/>
              </a:spcAft>
            </a:pPr>
            <a:r>
              <a:rPr lang="sv-SE" altLang="sv-SE" sz="2200" dirty="0">
                <a:latin typeface="+mj-lt"/>
              </a:rPr>
              <a:t>Stoppa yttre livshotande blödning </a:t>
            </a:r>
          </a:p>
          <a:p>
            <a:pPr lvl="1" eaLnBrk="0" fontAlgn="base" hangingPunct="0">
              <a:lnSpc>
                <a:spcPct val="100000"/>
              </a:lnSpc>
              <a:spcBef>
                <a:spcPct val="0"/>
              </a:spcBef>
              <a:spcAft>
                <a:spcPct val="0"/>
              </a:spcAft>
            </a:pPr>
            <a:r>
              <a:rPr kumimoji="0" lang="sv-SE" altLang="sv-SE" sz="2200" b="0" i="0" u="none" strike="noStrike" cap="none" normalizeH="0" baseline="0" dirty="0">
                <a:ln>
                  <a:noFill/>
                </a:ln>
                <a:solidFill>
                  <a:schemeClr val="tx1"/>
                </a:solidFill>
                <a:effectLst/>
                <a:latin typeface="+mj-lt"/>
              </a:rPr>
              <a:t>Öppna luftvägen (om barn överväg 5 inblåsningar)</a:t>
            </a:r>
          </a:p>
          <a:p>
            <a:pPr lvl="1" eaLnBrk="0" fontAlgn="base" hangingPunct="0">
              <a:lnSpc>
                <a:spcPct val="100000"/>
              </a:lnSpc>
              <a:spcBef>
                <a:spcPct val="0"/>
              </a:spcBef>
              <a:spcAft>
                <a:spcPct val="0"/>
              </a:spcAft>
            </a:pPr>
            <a:r>
              <a:rPr lang="sv-SE" altLang="sv-SE" sz="2200" dirty="0">
                <a:latin typeface="+mj-lt"/>
              </a:rPr>
              <a:t>Identifiera skallskada </a:t>
            </a:r>
            <a:endParaRPr kumimoji="0" lang="sv-SE" altLang="sv-SE" sz="2200"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b="1" dirty="0">
                <a:latin typeface="+mj-lt"/>
              </a:rPr>
              <a:t>Mål</a:t>
            </a:r>
          </a:p>
          <a:p>
            <a:pPr lvl="1" eaLnBrk="0" fontAlgn="base" hangingPunct="0">
              <a:lnSpc>
                <a:spcPct val="100000"/>
              </a:lnSpc>
              <a:spcBef>
                <a:spcPct val="0"/>
              </a:spcBef>
              <a:spcAft>
                <a:spcPct val="0"/>
              </a:spcAft>
            </a:pPr>
            <a:r>
              <a:rPr kumimoji="0" lang="sv-SE" altLang="sv-SE" sz="2200" b="0" i="0" u="none" strike="noStrike" cap="none" normalizeH="0" baseline="0" dirty="0">
                <a:ln>
                  <a:noFill/>
                </a:ln>
                <a:solidFill>
                  <a:schemeClr val="tx1"/>
                </a:solidFill>
                <a:effectLst/>
                <a:latin typeface="+mj-lt"/>
              </a:rPr>
              <a:t>Snabbt minska </a:t>
            </a:r>
            <a:r>
              <a:rPr lang="sv-SE" altLang="sv-SE" sz="2200" dirty="0">
                <a:latin typeface="+mj-lt"/>
              </a:rPr>
              <a:t>risken för dödsfall</a:t>
            </a:r>
          </a:p>
          <a:p>
            <a:pPr lvl="1" eaLnBrk="0" fontAlgn="base" hangingPunct="0">
              <a:lnSpc>
                <a:spcPct val="100000"/>
              </a:lnSpc>
              <a:spcBef>
                <a:spcPct val="0"/>
              </a:spcBef>
              <a:spcAft>
                <a:spcPct val="0"/>
              </a:spcAft>
            </a:pPr>
            <a:r>
              <a:rPr lang="sv-SE" altLang="sv-SE" sz="2200" dirty="0">
                <a:latin typeface="+mj-lt"/>
              </a:rPr>
              <a:t>Prioritera skadade för avancerad vård</a:t>
            </a:r>
          </a:p>
          <a:p>
            <a:pPr lvl="1" eaLnBrk="0" fontAlgn="base" hangingPunct="0">
              <a:lnSpc>
                <a:spcPct val="100000"/>
              </a:lnSpc>
              <a:spcBef>
                <a:spcPct val="0"/>
              </a:spcBef>
              <a:spcAft>
                <a:spcPct val="0"/>
              </a:spcAft>
            </a:pPr>
            <a:endParaRPr kumimoji="0" lang="sv-SE" altLang="sv-SE" sz="1800" b="0" i="0" u="none" strike="noStrike" cap="none" normalizeH="0" baseline="0" dirty="0">
              <a:ln>
                <a:noFill/>
              </a:ln>
              <a:solidFill>
                <a:schemeClr val="tx1"/>
              </a:solidFill>
              <a:effectLst/>
              <a:latin typeface="+mj-lt"/>
            </a:endParaRPr>
          </a:p>
        </p:txBody>
      </p:sp>
      <p:pic>
        <p:nvPicPr>
          <p:cNvPr id="4" name="Bildobjekt 3" descr="En bild som visar text, skärmbild, Teckensnitt, design&#10;&#10;AI-genererat innehåll kan vara felaktigt.">
            <a:extLst>
              <a:ext uri="{FF2B5EF4-FFF2-40B4-BE49-F238E27FC236}">
                <a16:creationId xmlns:a16="http://schemas.microsoft.com/office/drawing/2014/main" id="{ACBB11FE-4A3F-784A-5ED0-D8F7A5C80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413" y="756745"/>
            <a:ext cx="3515031" cy="4970110"/>
          </a:xfrm>
          <a:prstGeom prst="rect">
            <a:avLst/>
          </a:prstGeom>
        </p:spPr>
      </p:pic>
    </p:spTree>
    <p:extLst>
      <p:ext uri="{BB962C8B-B14F-4D97-AF65-F5344CB8AC3E}">
        <p14:creationId xmlns:p14="http://schemas.microsoft.com/office/powerpoint/2010/main" val="158311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Vem triagerar?</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2001841"/>
            <a:ext cx="10913116"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sv-SE" altLang="sv-SE" dirty="0">
                <a:latin typeface="+mj-lt"/>
              </a:rPr>
              <a:t>Masskadetriagealgoritmen är framtagen för hälso- och sjukvårdspersonal, men rekommenderas även för räddningstjänst, polis och försvarsmakten.</a:t>
            </a:r>
          </a:p>
          <a:p>
            <a:pPr eaLnBrk="0" fontAlgn="base" hangingPunct="0">
              <a:lnSpc>
                <a:spcPct val="100000"/>
              </a:lnSpc>
              <a:spcBef>
                <a:spcPct val="0"/>
              </a:spcBef>
              <a:spcAft>
                <a:spcPct val="0"/>
              </a:spcAft>
            </a:pPr>
            <a:endParaRPr lang="sv-SE" altLang="sv-SE" dirty="0">
              <a:latin typeface="+mj-lt"/>
            </a:endParaRPr>
          </a:p>
          <a:p>
            <a:pPr eaLnBrk="0" fontAlgn="base" hangingPunct="0">
              <a:lnSpc>
                <a:spcPct val="100000"/>
              </a:lnSpc>
              <a:spcBef>
                <a:spcPct val="0"/>
              </a:spcBef>
              <a:spcAft>
                <a:spcPct val="0"/>
              </a:spcAft>
            </a:pPr>
            <a:r>
              <a:rPr lang="sv-SE" altLang="sv-SE" dirty="0">
                <a:latin typeface="+mj-lt"/>
              </a:rPr>
              <a:t>Alla samverkande aktörer uppmanas att använda algoritmen för triagering, livräddande åtgärder och färgklassificering.</a:t>
            </a: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89001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Masskadetriage och samverkan</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662166"/>
            <a:ext cx="1091311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endParaRPr lang="sv-SE" altLang="sv-SE" sz="2000" dirty="0">
              <a:latin typeface="+mj-lt"/>
            </a:endParaRPr>
          </a:p>
          <a:p>
            <a:pPr eaLnBrk="0" fontAlgn="base" hangingPunct="0">
              <a:lnSpc>
                <a:spcPct val="100000"/>
              </a:lnSpc>
              <a:spcBef>
                <a:spcPct val="0"/>
              </a:spcBef>
              <a:spcAft>
                <a:spcPct val="0"/>
              </a:spcAft>
            </a:pPr>
            <a:r>
              <a:rPr lang="sv-SE" altLang="sv-SE" dirty="0">
                <a:latin typeface="+mj-lt"/>
              </a:rPr>
              <a:t>Alla ska använda algoritmen för triage, livräddande åtgärder och färgklassificering.</a:t>
            </a:r>
            <a:br>
              <a:rPr lang="sv-SE" altLang="sv-SE" dirty="0">
                <a:latin typeface="+mj-lt"/>
              </a:rPr>
            </a:br>
            <a:endParaRPr lang="sv-SE" altLang="sv-SE" dirty="0">
              <a:latin typeface="+mj-lt"/>
            </a:endParaRPr>
          </a:p>
          <a:p>
            <a:pPr eaLnBrk="0" fontAlgn="base" hangingPunct="0">
              <a:lnSpc>
                <a:spcPct val="100000"/>
              </a:lnSpc>
              <a:spcBef>
                <a:spcPct val="0"/>
              </a:spcBef>
              <a:spcAft>
                <a:spcPct val="0"/>
              </a:spcAft>
            </a:pPr>
            <a:r>
              <a:rPr lang="sv-SE" altLang="sv-SE" dirty="0">
                <a:latin typeface="+mj-lt"/>
              </a:rPr>
              <a:t>Tidig mobilisering av oskadda och frivilliga för stödinsatser (ej triage).</a:t>
            </a:r>
            <a:br>
              <a:rPr lang="sv-SE" altLang="sv-SE" dirty="0">
                <a:latin typeface="+mj-lt"/>
              </a:rPr>
            </a:br>
            <a:endParaRPr lang="sv-SE" altLang="sv-SE" dirty="0">
              <a:latin typeface="+mj-lt"/>
            </a:endParaRPr>
          </a:p>
          <a:p>
            <a:pPr eaLnBrk="0" fontAlgn="base" hangingPunct="0">
              <a:lnSpc>
                <a:spcPct val="100000"/>
              </a:lnSpc>
              <a:spcBef>
                <a:spcPct val="0"/>
              </a:spcBef>
              <a:spcAft>
                <a:spcPct val="0"/>
              </a:spcAft>
            </a:pPr>
            <a:r>
              <a:rPr lang="sv-SE" altLang="sv-SE" dirty="0">
                <a:latin typeface="+mj-lt"/>
              </a:rPr>
              <a:t>Endast medicinskt ansvarig (MA) beslutar om kategorierna ”Avvakta” och ”Livlös”.</a:t>
            </a:r>
            <a:br>
              <a:rPr lang="sv-SE" altLang="sv-SE" dirty="0">
                <a:latin typeface="+mj-lt"/>
              </a:rPr>
            </a:br>
            <a:endParaRPr lang="sv-SE" altLang="sv-SE" dirty="0">
              <a:latin typeface="+mj-lt"/>
            </a:endParaRPr>
          </a:p>
          <a:p>
            <a:pPr eaLnBrk="0" fontAlgn="base" hangingPunct="0">
              <a:lnSpc>
                <a:spcPct val="100000"/>
              </a:lnSpc>
              <a:spcBef>
                <a:spcPct val="0"/>
              </a:spcBef>
              <a:spcAft>
                <a:spcPct val="0"/>
              </a:spcAft>
            </a:pPr>
            <a:r>
              <a:rPr lang="sv-SE" altLang="sv-SE" dirty="0">
                <a:latin typeface="+mj-lt"/>
              </a:rPr>
              <a:t>Medicinskt inriktningsbeslut krävs vid sänkt ambitionsnivå.</a:t>
            </a: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36259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Medicinsk inriktningsbeslut</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821280"/>
            <a:ext cx="10913116"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sv-SE" altLang="sv-SE" dirty="0">
                <a:latin typeface="+mj-lt"/>
              </a:rPr>
              <a:t>Medicinskt inriktningsbeslut</a:t>
            </a:r>
          </a:p>
          <a:p>
            <a:pPr lvl="1" eaLnBrk="0" fontAlgn="base" hangingPunct="0">
              <a:lnSpc>
                <a:spcPct val="100000"/>
              </a:lnSpc>
              <a:spcBef>
                <a:spcPct val="0"/>
              </a:spcBef>
              <a:spcAft>
                <a:spcPct val="0"/>
              </a:spcAft>
            </a:pPr>
            <a:r>
              <a:rPr lang="sv-SE" altLang="sv-SE" sz="1800" dirty="0">
                <a:latin typeface="+mj-lt"/>
              </a:rPr>
              <a:t>Sänkt medicinskt ambitionsnivå</a:t>
            </a:r>
          </a:p>
          <a:p>
            <a:pPr lvl="1" eaLnBrk="0" fontAlgn="base" hangingPunct="0">
              <a:lnSpc>
                <a:spcPct val="100000"/>
              </a:lnSpc>
              <a:spcBef>
                <a:spcPct val="0"/>
              </a:spcBef>
              <a:spcAft>
                <a:spcPct val="0"/>
              </a:spcAft>
            </a:pPr>
            <a:endParaRPr lang="sv-SE" altLang="sv-SE" sz="1800" dirty="0">
              <a:latin typeface="+mj-lt"/>
            </a:endParaRPr>
          </a:p>
          <a:p>
            <a:pPr eaLnBrk="0" fontAlgn="base" hangingPunct="0">
              <a:lnSpc>
                <a:spcPct val="100000"/>
              </a:lnSpc>
              <a:spcBef>
                <a:spcPct val="0"/>
              </a:spcBef>
              <a:spcAft>
                <a:spcPct val="0"/>
              </a:spcAft>
            </a:pPr>
            <a:endParaRPr kumimoji="0" lang="sv-SE" altLang="sv-SE" sz="2000"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dirty="0">
                <a:latin typeface="+mj-lt"/>
              </a:rPr>
              <a:t>Vid flera parallella händelser</a:t>
            </a:r>
          </a:p>
          <a:p>
            <a:pPr lvl="1" eaLnBrk="0" fontAlgn="base" hangingPunct="0">
              <a:lnSpc>
                <a:spcPct val="100000"/>
              </a:lnSpc>
              <a:spcBef>
                <a:spcPct val="0"/>
              </a:spcBef>
              <a:spcAft>
                <a:spcPct val="0"/>
              </a:spcAft>
            </a:pPr>
            <a:r>
              <a:rPr kumimoji="0" lang="sv-SE" altLang="sv-SE" sz="1800" b="0" i="0" u="none" strike="noStrike" cap="none" normalizeH="0" baseline="0" dirty="0">
                <a:ln>
                  <a:noFill/>
                </a:ln>
                <a:solidFill>
                  <a:schemeClr val="tx1"/>
                </a:solidFill>
                <a:effectLst/>
                <a:latin typeface="+mj-lt"/>
              </a:rPr>
              <a:t>Helhetsansvar</a:t>
            </a:r>
          </a:p>
          <a:p>
            <a:pPr lvl="2" eaLnBrk="0" fontAlgn="base" hangingPunct="0">
              <a:lnSpc>
                <a:spcPct val="100000"/>
              </a:lnSpc>
              <a:spcBef>
                <a:spcPct val="0"/>
              </a:spcBef>
              <a:spcAft>
                <a:spcPct val="0"/>
              </a:spcAft>
            </a:pPr>
            <a:r>
              <a:rPr lang="sv-SE" altLang="sv-SE" dirty="0">
                <a:latin typeface="+mj-lt"/>
              </a:rPr>
              <a:t>Särskild sjukvårdsledning regional nivå</a:t>
            </a:r>
          </a:p>
          <a:p>
            <a:pPr lvl="2" eaLnBrk="0" fontAlgn="base" hangingPunct="0">
              <a:lnSpc>
                <a:spcPct val="100000"/>
              </a:lnSpc>
              <a:spcBef>
                <a:spcPct val="0"/>
              </a:spcBef>
              <a:spcAft>
                <a:spcPct val="0"/>
              </a:spcAft>
            </a:pPr>
            <a:r>
              <a:rPr lang="sv-SE" altLang="sv-SE" dirty="0">
                <a:latin typeface="+mj-lt"/>
              </a:rPr>
              <a:t>Lokalt medicinskt ansvarig</a:t>
            </a:r>
          </a:p>
          <a:p>
            <a:pPr lvl="1" eaLnBrk="0" fontAlgn="base" hangingPunct="0">
              <a:lnSpc>
                <a:spcPct val="100000"/>
              </a:lnSpc>
              <a:spcBef>
                <a:spcPct val="0"/>
              </a:spcBef>
              <a:spcAft>
                <a:spcPct val="0"/>
              </a:spcAft>
            </a:pPr>
            <a:endParaRPr lang="sv-SE" altLang="sv-SE" dirty="0">
              <a:latin typeface="+mj-lt"/>
            </a:endParaRPr>
          </a:p>
          <a:p>
            <a:pPr eaLnBrk="0" fontAlgn="base" hangingPunct="0">
              <a:lnSpc>
                <a:spcPct val="100000"/>
              </a:lnSpc>
              <a:spcBef>
                <a:spcPct val="0"/>
              </a:spcBef>
              <a:spcAft>
                <a:spcPct val="0"/>
              </a:spcAft>
            </a:pPr>
            <a:r>
              <a:rPr lang="sv-SE" altLang="sv-SE" dirty="0">
                <a:latin typeface="+mj-lt"/>
              </a:rPr>
              <a:t>Dynamisk process</a:t>
            </a:r>
          </a:p>
          <a:p>
            <a:pPr lvl="1" eaLnBrk="0" fontAlgn="base" hangingPunct="0">
              <a:lnSpc>
                <a:spcPct val="100000"/>
              </a:lnSpc>
              <a:spcBef>
                <a:spcPct val="0"/>
              </a:spcBef>
              <a:spcAft>
                <a:spcPct val="0"/>
              </a:spcAft>
            </a:pPr>
            <a:r>
              <a:rPr lang="sv-SE" altLang="sv-SE" sz="1800" dirty="0">
                <a:latin typeface="+mj-lt"/>
              </a:rPr>
              <a:t>Ändras allt eftersom</a:t>
            </a:r>
          </a:p>
        </p:txBody>
      </p:sp>
    </p:spTree>
    <p:extLst>
      <p:ext uri="{BB962C8B-B14F-4D97-AF65-F5344CB8AC3E}">
        <p14:creationId xmlns:p14="http://schemas.microsoft.com/office/powerpoint/2010/main" val="184414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Spontanevakuerade</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865987"/>
            <a:ext cx="1091311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sv-SE" altLang="sv-SE" sz="2000" dirty="0">
                <a:latin typeface="+mj-lt"/>
              </a:rPr>
              <a:t>Sjukvårdsinrättning</a:t>
            </a:r>
          </a:p>
          <a:p>
            <a:pPr lvl="1" eaLnBrk="0" fontAlgn="base" hangingPunct="0">
              <a:lnSpc>
                <a:spcPct val="100000"/>
              </a:lnSpc>
              <a:spcBef>
                <a:spcPct val="0"/>
              </a:spcBef>
              <a:spcAft>
                <a:spcPct val="0"/>
              </a:spcAft>
            </a:pPr>
            <a:r>
              <a:rPr lang="sv-SE" altLang="sv-SE" sz="1800" dirty="0">
                <a:latin typeface="+mj-lt"/>
              </a:rPr>
              <a:t>Masskadetriage – initial bedömning</a:t>
            </a:r>
          </a:p>
          <a:p>
            <a:pPr eaLnBrk="0" fontAlgn="base" hangingPunct="0">
              <a:lnSpc>
                <a:spcPct val="100000"/>
              </a:lnSpc>
              <a:spcBef>
                <a:spcPct val="0"/>
              </a:spcBef>
              <a:spcAft>
                <a:spcPct val="0"/>
              </a:spcAft>
            </a:pPr>
            <a:endParaRPr lang="sv-SE" altLang="sv-SE" sz="2000" dirty="0">
              <a:latin typeface="+mj-lt"/>
            </a:endParaRPr>
          </a:p>
          <a:p>
            <a:pPr eaLnBrk="0" fontAlgn="base" hangingPunct="0">
              <a:lnSpc>
                <a:spcPct val="100000"/>
              </a:lnSpc>
              <a:spcBef>
                <a:spcPct val="0"/>
              </a:spcBef>
              <a:spcAft>
                <a:spcPct val="0"/>
              </a:spcAft>
            </a:pPr>
            <a:r>
              <a:rPr lang="sv-SE" altLang="sv-SE" sz="2000" dirty="0">
                <a:latin typeface="+mj-lt"/>
              </a:rPr>
              <a:t>Kvalificerad medicinsk bedömning</a:t>
            </a:r>
          </a:p>
          <a:p>
            <a:pPr lvl="1" eaLnBrk="0" fontAlgn="base" hangingPunct="0">
              <a:lnSpc>
                <a:spcPct val="100000"/>
              </a:lnSpc>
              <a:spcBef>
                <a:spcPct val="0"/>
              </a:spcBef>
              <a:spcAft>
                <a:spcPct val="0"/>
              </a:spcAft>
            </a:pPr>
            <a:r>
              <a:rPr lang="sv-SE" altLang="sv-SE" sz="1800" dirty="0">
                <a:latin typeface="+mj-lt"/>
              </a:rPr>
              <a:t>Uppsamlingsplats</a:t>
            </a:r>
          </a:p>
          <a:p>
            <a:pPr lvl="1" eaLnBrk="0" fontAlgn="base" hangingPunct="0">
              <a:lnSpc>
                <a:spcPct val="100000"/>
              </a:lnSpc>
              <a:spcBef>
                <a:spcPct val="0"/>
              </a:spcBef>
              <a:spcAft>
                <a:spcPct val="0"/>
              </a:spcAft>
            </a:pPr>
            <a:r>
              <a:rPr lang="sv-SE" altLang="sv-SE" sz="1800" dirty="0">
                <a:latin typeface="+mj-lt"/>
              </a:rPr>
              <a:t>I ambulans</a:t>
            </a:r>
          </a:p>
          <a:p>
            <a:pPr lvl="1" eaLnBrk="0" fontAlgn="base" hangingPunct="0">
              <a:lnSpc>
                <a:spcPct val="100000"/>
              </a:lnSpc>
              <a:spcBef>
                <a:spcPct val="0"/>
              </a:spcBef>
              <a:spcAft>
                <a:spcPct val="0"/>
              </a:spcAft>
            </a:pPr>
            <a:r>
              <a:rPr lang="sv-SE" altLang="sv-SE" sz="1800" dirty="0">
                <a:latin typeface="+mj-lt"/>
              </a:rPr>
              <a:t>Sjukvårdsinrättning</a:t>
            </a:r>
          </a:p>
          <a:p>
            <a:pPr marL="0" indent="0" eaLnBrk="0" fontAlgn="base" hangingPunct="0">
              <a:lnSpc>
                <a:spcPct val="100000"/>
              </a:lnSpc>
              <a:spcBef>
                <a:spcPct val="0"/>
              </a:spcBef>
              <a:spcAft>
                <a:spcPct val="0"/>
              </a:spcAft>
              <a:buNone/>
            </a:pPr>
            <a:endParaRPr lang="sv-SE" altLang="sv-SE" sz="2000" dirty="0">
              <a:latin typeface="+mj-lt"/>
            </a:endParaRPr>
          </a:p>
          <a:p>
            <a:pPr marL="457200" lvl="1" indent="0" eaLnBrk="0" fontAlgn="base" hangingPunct="0">
              <a:lnSpc>
                <a:spcPct val="100000"/>
              </a:lnSpc>
              <a:spcBef>
                <a:spcPct val="0"/>
              </a:spcBef>
              <a:spcAft>
                <a:spcPct val="0"/>
              </a:spcAft>
              <a:buNone/>
            </a:pPr>
            <a:endParaRPr lang="sv-SE" altLang="sv-SE" sz="1800" dirty="0">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035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p:txBody>
          <a:bodyPr/>
          <a:lstStyle/>
          <a:p>
            <a:pPr algn="ctr"/>
            <a:r>
              <a:rPr lang="sv-SE" dirty="0"/>
              <a:t>Färgklassificering – Triagefärg</a:t>
            </a:r>
          </a:p>
        </p:txBody>
      </p:sp>
      <p:pic>
        <p:nvPicPr>
          <p:cNvPr id="6" name="Bildobjekt 5">
            <a:extLst>
              <a:ext uri="{FF2B5EF4-FFF2-40B4-BE49-F238E27FC236}">
                <a16:creationId xmlns:a16="http://schemas.microsoft.com/office/drawing/2014/main" id="{DA8FCF7F-786E-2232-E1A2-79524A9AF8A2}"/>
              </a:ext>
            </a:extLst>
          </p:cNvPr>
          <p:cNvPicPr>
            <a:picLocks noChangeAspect="1"/>
          </p:cNvPicPr>
          <p:nvPr/>
        </p:nvPicPr>
        <p:blipFill>
          <a:blip r:embed="rId3"/>
          <a:srcRect b="21924"/>
          <a:stretch/>
        </p:blipFill>
        <p:spPr>
          <a:xfrm>
            <a:off x="6012084" y="3729608"/>
            <a:ext cx="3461538" cy="1800000"/>
          </a:xfrm>
          <a:prstGeom prst="rect">
            <a:avLst/>
          </a:prstGeom>
        </p:spPr>
      </p:pic>
      <p:pic>
        <p:nvPicPr>
          <p:cNvPr id="7" name="Bildobjekt 6">
            <a:extLst>
              <a:ext uri="{FF2B5EF4-FFF2-40B4-BE49-F238E27FC236}">
                <a16:creationId xmlns:a16="http://schemas.microsoft.com/office/drawing/2014/main" id="{81EF72BE-0F8B-71C6-70C2-E5820E1BFB66}"/>
              </a:ext>
            </a:extLst>
          </p:cNvPr>
          <p:cNvPicPr>
            <a:picLocks noChangeAspect="1"/>
          </p:cNvPicPr>
          <p:nvPr/>
        </p:nvPicPr>
        <p:blipFill>
          <a:blip r:embed="rId4"/>
          <a:stretch>
            <a:fillRect/>
          </a:stretch>
        </p:blipFill>
        <p:spPr>
          <a:xfrm>
            <a:off x="636889" y="1738105"/>
            <a:ext cx="3461537" cy="1800000"/>
          </a:xfrm>
          <a:prstGeom prst="rect">
            <a:avLst/>
          </a:prstGeom>
        </p:spPr>
      </p:pic>
      <p:pic>
        <p:nvPicPr>
          <p:cNvPr id="8" name="Bildobjekt 7">
            <a:extLst>
              <a:ext uri="{FF2B5EF4-FFF2-40B4-BE49-F238E27FC236}">
                <a16:creationId xmlns:a16="http://schemas.microsoft.com/office/drawing/2014/main" id="{09DB7E7E-15BB-5AF7-4BA8-0E4A9D935E83}"/>
              </a:ext>
            </a:extLst>
          </p:cNvPr>
          <p:cNvPicPr>
            <a:picLocks noChangeAspect="1"/>
          </p:cNvPicPr>
          <p:nvPr/>
        </p:nvPicPr>
        <p:blipFill>
          <a:blip r:embed="rId5"/>
          <a:stretch>
            <a:fillRect/>
          </a:stretch>
        </p:blipFill>
        <p:spPr>
          <a:xfrm>
            <a:off x="2367657" y="3729608"/>
            <a:ext cx="3448855" cy="1800000"/>
          </a:xfrm>
          <a:prstGeom prst="rect">
            <a:avLst/>
          </a:prstGeom>
        </p:spPr>
      </p:pic>
      <p:pic>
        <p:nvPicPr>
          <p:cNvPr id="9" name="Bildobjekt 8">
            <a:extLst>
              <a:ext uri="{FF2B5EF4-FFF2-40B4-BE49-F238E27FC236}">
                <a16:creationId xmlns:a16="http://schemas.microsoft.com/office/drawing/2014/main" id="{7A9A8693-8391-BD21-5B0C-ED4090682389}"/>
              </a:ext>
            </a:extLst>
          </p:cNvPr>
          <p:cNvPicPr>
            <a:picLocks noChangeAspect="1"/>
          </p:cNvPicPr>
          <p:nvPr/>
        </p:nvPicPr>
        <p:blipFill>
          <a:blip r:embed="rId6"/>
          <a:stretch>
            <a:fillRect/>
          </a:stretch>
        </p:blipFill>
        <p:spPr>
          <a:xfrm>
            <a:off x="4366076" y="1738105"/>
            <a:ext cx="3461538" cy="1800000"/>
          </a:xfrm>
          <a:prstGeom prst="rect">
            <a:avLst/>
          </a:prstGeom>
        </p:spPr>
      </p:pic>
      <p:pic>
        <p:nvPicPr>
          <p:cNvPr id="10" name="Bildobjekt 9">
            <a:extLst>
              <a:ext uri="{FF2B5EF4-FFF2-40B4-BE49-F238E27FC236}">
                <a16:creationId xmlns:a16="http://schemas.microsoft.com/office/drawing/2014/main" id="{49D44226-FC2D-7F93-0DF9-D952D7D5C361}"/>
              </a:ext>
            </a:extLst>
          </p:cNvPr>
          <p:cNvPicPr>
            <a:picLocks noChangeAspect="1"/>
          </p:cNvPicPr>
          <p:nvPr/>
        </p:nvPicPr>
        <p:blipFill>
          <a:blip r:embed="rId7"/>
          <a:stretch>
            <a:fillRect/>
          </a:stretch>
        </p:blipFill>
        <p:spPr>
          <a:xfrm>
            <a:off x="8094418" y="1738105"/>
            <a:ext cx="3461538" cy="1800000"/>
          </a:xfrm>
          <a:prstGeom prst="rect">
            <a:avLst/>
          </a:prstGeom>
        </p:spPr>
      </p:pic>
    </p:spTree>
    <p:extLst>
      <p:ext uri="{BB962C8B-B14F-4D97-AF65-F5344CB8AC3E}">
        <p14:creationId xmlns:p14="http://schemas.microsoft.com/office/powerpoint/2010/main" val="49674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p:txBody>
          <a:bodyPr/>
          <a:lstStyle/>
          <a:p>
            <a:r>
              <a:rPr lang="sv-SE" dirty="0"/>
              <a:t>Hur går masskadetriagering till?</a:t>
            </a:r>
          </a:p>
        </p:txBody>
      </p:sp>
      <p:sp>
        <p:nvSpPr>
          <p:cNvPr id="3" name="Platshållare för text 2">
            <a:extLst>
              <a:ext uri="{FF2B5EF4-FFF2-40B4-BE49-F238E27FC236}">
                <a16:creationId xmlns:a16="http://schemas.microsoft.com/office/drawing/2014/main" id="{EB057999-1854-4268-62A1-0EAD01525C0E}"/>
              </a:ext>
            </a:extLst>
          </p:cNvPr>
          <p:cNvSpPr>
            <a:spLocks noGrp="1"/>
          </p:cNvSpPr>
          <p:nvPr>
            <p:ph type="body" sz="quarter" idx="13"/>
          </p:nvPr>
        </p:nvSpPr>
        <p:spPr>
          <a:xfrm>
            <a:off x="636889" y="2252175"/>
            <a:ext cx="6840000" cy="4583838"/>
          </a:xfrm>
        </p:spPr>
        <p:txBody>
          <a:bodyPr/>
          <a:lstStyle/>
          <a:p>
            <a:pPr marL="457200" indent="-457200">
              <a:buFont typeface="+mj-lt"/>
              <a:buAutoNum type="arabicPeriod"/>
            </a:pPr>
            <a:r>
              <a:rPr lang="sv-SE" dirty="0"/>
              <a:t>Sållning</a:t>
            </a:r>
          </a:p>
          <a:p>
            <a:pPr marL="457200" indent="-457200">
              <a:buFont typeface="+mj-lt"/>
              <a:buAutoNum type="arabicPeriod"/>
            </a:pPr>
            <a:r>
              <a:rPr lang="sv-SE" dirty="0"/>
              <a:t>Livräddande åtgärder</a:t>
            </a:r>
          </a:p>
          <a:p>
            <a:pPr marL="457200" indent="-457200">
              <a:buFont typeface="+mj-lt"/>
              <a:buAutoNum type="arabicPeriod"/>
            </a:pPr>
            <a:r>
              <a:rPr lang="sv-SE" dirty="0"/>
              <a:t>Bedömning</a:t>
            </a:r>
          </a:p>
          <a:p>
            <a:pPr marL="457200" indent="-457200">
              <a:buFont typeface="+mj-lt"/>
              <a:buAutoNum type="arabicPeriod"/>
            </a:pPr>
            <a:r>
              <a:rPr lang="sv-SE" dirty="0"/>
              <a:t>Färgklassificering </a:t>
            </a:r>
          </a:p>
          <a:p>
            <a:endParaRPr lang="sv-SE" dirty="0"/>
          </a:p>
        </p:txBody>
      </p:sp>
      <p:pic>
        <p:nvPicPr>
          <p:cNvPr id="6" name="Bildobjekt 5" descr="En bild som visar text, skärmbild, Teckensnitt, design&#10;&#10;AI-genererat innehåll kan vara felaktigt.">
            <a:extLst>
              <a:ext uri="{FF2B5EF4-FFF2-40B4-BE49-F238E27FC236}">
                <a16:creationId xmlns:a16="http://schemas.microsoft.com/office/drawing/2014/main" id="{E9550A96-7B83-BDCC-4AF0-CA450A270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080" y="756745"/>
            <a:ext cx="3515031" cy="4970110"/>
          </a:xfrm>
          <a:prstGeom prst="rect">
            <a:avLst/>
          </a:prstGeom>
        </p:spPr>
      </p:pic>
    </p:spTree>
    <p:extLst>
      <p:ext uri="{BB962C8B-B14F-4D97-AF65-F5344CB8AC3E}">
        <p14:creationId xmlns:p14="http://schemas.microsoft.com/office/powerpoint/2010/main" val="1749175023"/>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Standardmall</Template>
  <TotalTime>10573</TotalTime>
  <Words>3437</Words>
  <Application>Microsoft Office PowerPoint</Application>
  <PresentationFormat>Bredbild</PresentationFormat>
  <Paragraphs>335</Paragraphs>
  <Slides>19</Slides>
  <Notes>19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19</vt:i4>
      </vt:variant>
    </vt:vector>
  </HeadingPairs>
  <TitlesOfParts>
    <vt:vector size="27" baseType="lpstr">
      <vt:lpstr>AGaramond</vt:lpstr>
      <vt:lpstr>Aptos</vt:lpstr>
      <vt:lpstr>Arial</vt:lpstr>
      <vt:lpstr>Georgia</vt:lpstr>
      <vt:lpstr>Noto Sans</vt:lpstr>
      <vt:lpstr>Symbol</vt:lpstr>
      <vt:lpstr>Times New Roman</vt:lpstr>
      <vt:lpstr>SoS-tema</vt:lpstr>
      <vt:lpstr>Nationellt masskadetriage</vt:lpstr>
      <vt:lpstr>Masskadehändelse – När resurserna inte räcker till</vt:lpstr>
      <vt:lpstr>Masskadetriagealgoritmen – Översikt</vt:lpstr>
      <vt:lpstr>Vem triagerar?</vt:lpstr>
      <vt:lpstr>Masskadetriage och samverkan</vt:lpstr>
      <vt:lpstr>Medicinsk inriktningsbeslut</vt:lpstr>
      <vt:lpstr>Spontanevakuerade</vt:lpstr>
      <vt:lpstr>Färgklassificering – Triagefärg</vt:lpstr>
      <vt:lpstr>Hur går masskadetriagering till?</vt:lpstr>
      <vt:lpstr>PowerPoint-presentation</vt:lpstr>
      <vt:lpstr>PowerPoint-presentation</vt:lpstr>
      <vt:lpstr>Livräddande åtgärder</vt:lpstr>
      <vt:lpstr>PowerPoint-presentation</vt:lpstr>
      <vt:lpstr>PowerPoint-presentation</vt:lpstr>
      <vt:lpstr>Triagekategorier</vt:lpstr>
      <vt:lpstr>Re-evaluering</vt:lpstr>
      <vt:lpstr>Flexibilitet i algoritmen</vt:lpstr>
      <vt:lpstr>Sammanfattning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Mattias Haegerstam</dc:creator>
  <cp:lastModifiedBy>Laukkanen, Tiina</cp:lastModifiedBy>
  <cp:revision>71</cp:revision>
  <cp:lastPrinted>2025-06-27T09:52:15Z</cp:lastPrinted>
  <dcterms:created xsi:type="dcterms:W3CDTF">2025-05-07T08:44:15Z</dcterms:created>
  <dcterms:modified xsi:type="dcterms:W3CDTF">2025-12-01T10:22:35Z</dcterms:modified>
</cp:coreProperties>
</file>